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2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4226" r:id="rId2"/>
    <p:sldMasterId id="2147484214" r:id="rId3"/>
  </p:sldMasterIdLst>
  <p:notesMasterIdLst>
    <p:notesMasterId r:id="rId114"/>
  </p:notesMasterIdLst>
  <p:handoutMasterIdLst>
    <p:handoutMasterId r:id="rId115"/>
  </p:handoutMasterIdLst>
  <p:sldIdLst>
    <p:sldId id="256" r:id="rId4"/>
    <p:sldId id="710" r:id="rId5"/>
    <p:sldId id="602" r:id="rId6"/>
    <p:sldId id="721" r:id="rId7"/>
    <p:sldId id="743" r:id="rId8"/>
    <p:sldId id="744" r:id="rId9"/>
    <p:sldId id="765" r:id="rId10"/>
    <p:sldId id="749" r:id="rId11"/>
    <p:sldId id="748" r:id="rId12"/>
    <p:sldId id="750" r:id="rId13"/>
    <p:sldId id="756" r:id="rId14"/>
    <p:sldId id="757" r:id="rId15"/>
    <p:sldId id="758" r:id="rId16"/>
    <p:sldId id="761" r:id="rId17"/>
    <p:sldId id="760" r:id="rId18"/>
    <p:sldId id="769" r:id="rId19"/>
    <p:sldId id="763" r:id="rId20"/>
    <p:sldId id="770" r:id="rId21"/>
    <p:sldId id="768" r:id="rId22"/>
    <p:sldId id="766" r:id="rId23"/>
    <p:sldId id="767" r:id="rId24"/>
    <p:sldId id="785" r:id="rId25"/>
    <p:sldId id="788" r:id="rId26"/>
    <p:sldId id="789" r:id="rId27"/>
    <p:sldId id="790" r:id="rId28"/>
    <p:sldId id="791" r:id="rId29"/>
    <p:sldId id="787" r:id="rId30"/>
    <p:sldId id="793" r:id="rId31"/>
    <p:sldId id="794" r:id="rId32"/>
    <p:sldId id="796" r:id="rId33"/>
    <p:sldId id="798" r:id="rId34"/>
    <p:sldId id="797" r:id="rId35"/>
    <p:sldId id="799" r:id="rId36"/>
    <p:sldId id="800" r:id="rId37"/>
    <p:sldId id="801" r:id="rId38"/>
    <p:sldId id="803" r:id="rId39"/>
    <p:sldId id="805" r:id="rId40"/>
    <p:sldId id="806" r:id="rId41"/>
    <p:sldId id="807" r:id="rId42"/>
    <p:sldId id="819" r:id="rId43"/>
    <p:sldId id="818" r:id="rId44"/>
    <p:sldId id="820" r:id="rId45"/>
    <p:sldId id="823" r:id="rId46"/>
    <p:sldId id="824" r:id="rId47"/>
    <p:sldId id="821" r:id="rId48"/>
    <p:sldId id="825" r:id="rId49"/>
    <p:sldId id="827" r:id="rId50"/>
    <p:sldId id="826" r:id="rId51"/>
    <p:sldId id="857" r:id="rId52"/>
    <p:sldId id="832" r:id="rId53"/>
    <p:sldId id="961" r:id="rId54"/>
    <p:sldId id="834" r:id="rId55"/>
    <p:sldId id="962" r:id="rId56"/>
    <p:sldId id="838" r:id="rId57"/>
    <p:sldId id="839" r:id="rId58"/>
    <p:sldId id="882" r:id="rId59"/>
    <p:sldId id="843" r:id="rId60"/>
    <p:sldId id="844" r:id="rId61"/>
    <p:sldId id="845" r:id="rId62"/>
    <p:sldId id="846" r:id="rId63"/>
    <p:sldId id="847" r:id="rId64"/>
    <p:sldId id="848" r:id="rId65"/>
    <p:sldId id="849" r:id="rId66"/>
    <p:sldId id="850" r:id="rId67"/>
    <p:sldId id="851" r:id="rId68"/>
    <p:sldId id="853" r:id="rId69"/>
    <p:sldId id="912" r:id="rId70"/>
    <p:sldId id="854" r:id="rId71"/>
    <p:sldId id="855" r:id="rId72"/>
    <p:sldId id="856" r:id="rId73"/>
    <p:sldId id="860" r:id="rId74"/>
    <p:sldId id="861" r:id="rId75"/>
    <p:sldId id="862" r:id="rId76"/>
    <p:sldId id="863" r:id="rId77"/>
    <p:sldId id="858" r:id="rId78"/>
    <p:sldId id="873" r:id="rId79"/>
    <p:sldId id="875" r:id="rId80"/>
    <p:sldId id="876" r:id="rId81"/>
    <p:sldId id="877" r:id="rId82"/>
    <p:sldId id="878" r:id="rId83"/>
    <p:sldId id="879" r:id="rId84"/>
    <p:sldId id="881" r:id="rId85"/>
    <p:sldId id="883" r:id="rId86"/>
    <p:sldId id="884" r:id="rId87"/>
    <p:sldId id="885" r:id="rId88"/>
    <p:sldId id="831" r:id="rId89"/>
    <p:sldId id="886" r:id="rId90"/>
    <p:sldId id="880" r:id="rId91"/>
    <p:sldId id="892" r:id="rId92"/>
    <p:sldId id="893" r:id="rId93"/>
    <p:sldId id="894" r:id="rId94"/>
    <p:sldId id="895" r:id="rId95"/>
    <p:sldId id="903" r:id="rId96"/>
    <p:sldId id="904" r:id="rId97"/>
    <p:sldId id="905" r:id="rId98"/>
    <p:sldId id="906" r:id="rId99"/>
    <p:sldId id="907" r:id="rId100"/>
    <p:sldId id="896" r:id="rId101"/>
    <p:sldId id="943" r:id="rId102"/>
    <p:sldId id="946" r:id="rId103"/>
    <p:sldId id="947" r:id="rId104"/>
    <p:sldId id="949" r:id="rId105"/>
    <p:sldId id="948" r:id="rId106"/>
    <p:sldId id="952" r:id="rId107"/>
    <p:sldId id="954" r:id="rId108"/>
    <p:sldId id="953" r:id="rId109"/>
    <p:sldId id="958" r:id="rId110"/>
    <p:sldId id="959" r:id="rId111"/>
    <p:sldId id="960" r:id="rId112"/>
    <p:sldId id="950" r:id="rId11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05E"/>
    <a:srgbClr val="094162"/>
    <a:srgbClr val="106FAA"/>
    <a:srgbClr val="093F5D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4"/>
    <p:restoredTop sz="80722" autoAdjust="0"/>
  </p:normalViewPr>
  <p:slideViewPr>
    <p:cSldViewPr snapToGrid="0">
      <p:cViewPr varScale="1">
        <p:scale>
          <a:sx n="83" d="100"/>
          <a:sy n="83" d="100"/>
        </p:scale>
        <p:origin x="240" y="232"/>
      </p:cViewPr>
      <p:guideLst>
        <p:guide orient="horz" pos="2024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00" Type="http://schemas.openxmlformats.org/officeDocument/2006/relationships/slide" Target="slides/slide97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notesMaster" Target="notesMasters/notesMaster1.xml"/><Relationship Id="rId115" Type="http://schemas.openxmlformats.org/officeDocument/2006/relationships/handoutMaster" Target="handoutMasters/handoutMaster1.xml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E99EC-E697-DC40-9D1E-F7482AB5E289}" type="datetimeFigureOut">
              <a:rPr kumimoji="1" lang="zh-CN" altLang="en-US" smtClean="0"/>
              <a:t>2023/10/23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69E21-1681-B840-B4B0-867B1628F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012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665, 2.8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97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149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42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尤里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涅斯捷罗夫：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Yurii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Nesterov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是俄罗斯数学家，是国际公认的凸优化专家，尤其是高效算法和数值优化分析的开发。他目前是鲁汶天主教大学的教授。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Momentum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说：“既然我都知道我这一次一定会走的量，那么我何必还用现在这个位置的梯度呢？我直接先走到之后的地方，然后再根据那里的梯度再前进一下，岂不美哉？”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的等效形式与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Momentum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区别在于，本次更新方向多加了一个，它的直观含义就很明显了：如果这次的梯度比上次的梯度变大了，那么有理由相信它会继续变大下去，那我就把预计要增大的部分提前加进来；如果相比上次变小了，也是类似的情况。这样的解释听起来好像和原本的解释一样玄，但是读者可能已经发现了，这个多加上去的项不就是在近似目标函数的二阶导嘛！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NAG</a:t>
            </a:r>
            <a:r>
              <a:rPr lang="zh-CN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质上是多考虑了目标函数的二阶导信息，怪不得可以加速收敛了！其实所谓“往前看”的说法，在牛顿法这样的二阶方法中也是经常提到的，比喻起来是说“往前看”，数学本质上则是利用了目标函数的二阶导信息。</a:t>
            </a:r>
            <a:endParaRPr lang="en-US" altLang="zh-CN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zhuanlan.zhihu.com</a:t>
            </a:r>
            <a:r>
              <a:rPr kumimoji="1" lang="en-US" altLang="zh-CN" dirty="0" smtClean="0"/>
              <a:t>/p/22810533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851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Root Mean Squares of gradients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001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00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071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89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90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41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24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1487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4F275C-F6D0-4599-A335-A58894B24C4A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5814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31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166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52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32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13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Momentum: </a:t>
            </a:r>
            <a:r>
              <a:rPr lang="zh-TW" altLang="en-US" dirty="0"/>
              <a:t>動量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403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平凡的；普通的；乏味的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825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3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2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64930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40513413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471426393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15168701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16530349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66265431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73619447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34921158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72579731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09011128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0115055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53248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15663308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59707723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84483311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297267695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64180475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38620126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12019673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76624705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81748006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1683512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96288351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07204243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09195311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50101976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49793627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84330271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38905603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57242025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43696934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69608984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477751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4019861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56279350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35827285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06884904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98216718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06179166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9673278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75040958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071443527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31744013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6981702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21366363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20294635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20989298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9852370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894ED-F7B5-4315-A366-A853CD437BD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6279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64689210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402377784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09639783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19595982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30592073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094476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62616414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81194587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68792323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25251617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27499802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17516743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200766388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76553405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83482834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78475180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28681059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45654677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81445507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06031032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56076354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76577074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11976606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6128237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55631223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09917004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62785900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6904607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66055821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87686974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84917123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04175935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87366633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66747694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32615374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27935343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2799087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22258394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862232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新增或导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83432" y="69679"/>
            <a:ext cx="4176464" cy="54317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/>
              </a:defRPr>
            </a:lvl1pPr>
          </a:lstStyle>
          <a:p>
            <a:pPr lvl="0"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80000"/>
            </a:pPr>
            <a:r>
              <a:rPr lang="zh-CN" altLang="en-US" dirty="0"/>
              <a:t>标题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" name="组合 4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9" name="矩形 8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4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16" name="组合 15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3" name="矩形 2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1" name="矩形 20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0" name="等腰三角形 19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5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0" name="内容占位符 29"/>
          <p:cNvSpPr>
            <a:spLocks noGrp="1"/>
          </p:cNvSpPr>
          <p:nvPr>
            <p:ph sz="quarter" idx="10"/>
          </p:nvPr>
        </p:nvSpPr>
        <p:spPr>
          <a:xfrm>
            <a:off x="1271588" y="1268413"/>
            <a:ext cx="9825037" cy="4968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644439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05552894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61170217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69412162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76779333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19089022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8647210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07186967"/>
      </p:ext>
    </p:extLst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55032049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37859317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6644551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125" y="202747"/>
            <a:ext cx="9949089" cy="548367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4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7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en-US" altLang="zh-CN" sz="28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83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28963898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84463307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9753146" cy="674233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6156463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9753146" cy="674233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18122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/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092768466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/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6878252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407916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398967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4304397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29172601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7939696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6555327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9038502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7643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4501961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7769576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4970812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3823551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90460594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0366305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3177148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8008551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2021293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45891995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5899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838390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17827746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7438301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8207793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454812754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00518002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200781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8291464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0452932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936311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6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20987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69943633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24160886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6650404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4445079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5511681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93324577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043479994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45397072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62150612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8040409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4298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77714054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8044294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79939702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87525512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2857407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38507655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71470830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9305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159144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1664537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46126" y="158524"/>
            <a:ext cx="9753146" cy="674233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4932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32453968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18964985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5086124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9907179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85828909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626329350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62672043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59587093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8609834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6961985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024299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597635153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5961567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14285163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17676897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24528304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66097797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24156021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68685991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94770674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831066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99793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112931084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32193106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555522417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89226670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101822757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074927219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324128668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265136133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1861067125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0" y="6502777"/>
            <a:ext cx="256541" cy="27546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47594" y="586855"/>
            <a:ext cx="3046720" cy="0"/>
          </a:xfrm>
          <a:prstGeom prst="line">
            <a:avLst/>
          </a:pr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/>
          <p:cNvGrpSpPr/>
          <p:nvPr userDrawn="1"/>
        </p:nvGrpSpPr>
        <p:grpSpPr>
          <a:xfrm>
            <a:off x="9961230" y="6488681"/>
            <a:ext cx="1971263" cy="369330"/>
            <a:chOff x="9765890" y="6223198"/>
            <a:chExt cx="2426110" cy="63480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10089050" y="6488681"/>
            <a:ext cx="1971263" cy="369330"/>
            <a:chOff x="9765890" y="6223198"/>
            <a:chExt cx="2426110" cy="634802"/>
          </a:xfrm>
          <a:solidFill>
            <a:schemeClr val="accent2"/>
          </a:solidFill>
        </p:grpSpPr>
        <p:sp>
          <p:nvSpPr>
            <p:cNvPr id="13" name="矩形 12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0236537" y="6488681"/>
            <a:ext cx="1971263" cy="369330"/>
            <a:chOff x="9765890" y="6223198"/>
            <a:chExt cx="2426110" cy="634802"/>
          </a:xfrm>
          <a:solidFill>
            <a:schemeClr val="accent2">
              <a:lumMod val="75000"/>
              <a:alpha val="97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10073250" y="6223198"/>
              <a:ext cx="2118750" cy="634802"/>
            </a:xfrm>
            <a:prstGeom prst="rect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9765890" y="6223198"/>
              <a:ext cx="619534" cy="634802"/>
            </a:xfrm>
            <a:prstGeom prst="triangle">
              <a:avLst/>
            </a:prstGeom>
            <a:grpFill/>
            <a:ln w="12700" cap="flat">
              <a:noFill/>
              <a:prstDash val="solid"/>
              <a:miter lim="8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5F5F5F"/>
                </a:solidFill>
                <a:effectLst/>
                <a:uFillTx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19" name="文本框 18"/>
          <p:cNvSpPr txBox="1"/>
          <p:nvPr userDrawn="1"/>
        </p:nvSpPr>
        <p:spPr>
          <a:xfrm>
            <a:off x="10635443" y="6472514"/>
            <a:ext cx="141320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 panose="02020603050405020304"/>
              </a:rPr>
              <a:t>du.csdn.net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 panose="02020603050405020304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-19588" y="0"/>
            <a:ext cx="860137" cy="597741"/>
            <a:chOff x="-360202" y="-6"/>
            <a:chExt cx="860137" cy="723269"/>
          </a:xfrm>
        </p:grpSpPr>
        <p:grpSp>
          <p:nvGrpSpPr>
            <p:cNvPr id="21" name="组合 20"/>
            <p:cNvGrpSpPr/>
            <p:nvPr/>
          </p:nvGrpSpPr>
          <p:grpSpPr>
            <a:xfrm>
              <a:off x="-155344" y="-6"/>
              <a:ext cx="655279" cy="723266"/>
              <a:chOff x="-20249" y="0"/>
              <a:chExt cx="924448" cy="9144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33" name="矩形 32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-252895" y="-4"/>
              <a:ext cx="655280" cy="723267"/>
              <a:chOff x="-20249" y="0"/>
              <a:chExt cx="924448" cy="914400"/>
            </a:xfrm>
            <a:solidFill>
              <a:schemeClr val="accent2"/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grpFill/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-360202" y="-3"/>
              <a:ext cx="655279" cy="723266"/>
              <a:chOff x="-20249" y="0"/>
              <a:chExt cx="924448" cy="9144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0886" y="0"/>
                <a:ext cx="447418" cy="9144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-20249" y="0"/>
                <a:ext cx="924448" cy="9144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2700" cap="flat">
                <a:noFill/>
                <a:prstDash val="solid"/>
                <a:miter lim="8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5F5F5F"/>
                  </a:solidFill>
                  <a:effectLst/>
                  <a:uFillTx/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</p:grpSp>
      </p:grpSp>
      <p:pic>
        <p:nvPicPr>
          <p:cNvPr id="29" name="Picture 2" descr="E:\work\CSDN\标准化\素材\edu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39921" y="257252"/>
            <a:ext cx="1131848" cy="517815"/>
          </a:xfrm>
          <a:prstGeom prst="rect">
            <a:avLst/>
          </a:prstGeom>
          <a:noFill/>
        </p:spPr>
      </p:pic>
      <p:sp>
        <p:nvSpPr>
          <p:cNvPr id="35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43360"/>
            <a:ext cx="1657350" cy="543495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60063999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42" Type="http://schemas.openxmlformats.org/officeDocument/2006/relationships/slideLayout" Target="../slideLayouts/slideLayout142.xml"/><Relationship Id="rId143" Type="http://schemas.openxmlformats.org/officeDocument/2006/relationships/slideLayout" Target="../slideLayouts/slideLayout143.xml"/><Relationship Id="rId144" Type="http://schemas.openxmlformats.org/officeDocument/2006/relationships/slideLayout" Target="../slideLayouts/slideLayout144.xml"/><Relationship Id="rId145" Type="http://schemas.openxmlformats.org/officeDocument/2006/relationships/slideLayout" Target="../slideLayouts/slideLayout145.xml"/><Relationship Id="rId146" Type="http://schemas.openxmlformats.org/officeDocument/2006/relationships/slideLayout" Target="../slideLayouts/slideLayout146.xml"/><Relationship Id="rId147" Type="http://schemas.openxmlformats.org/officeDocument/2006/relationships/slideLayout" Target="../slideLayouts/slideLayout147.xml"/><Relationship Id="rId148" Type="http://schemas.openxmlformats.org/officeDocument/2006/relationships/slideLayout" Target="../slideLayouts/slideLayout148.xml"/><Relationship Id="rId149" Type="http://schemas.openxmlformats.org/officeDocument/2006/relationships/slideLayout" Target="../slideLayouts/slideLayout149.xml"/><Relationship Id="rId180" Type="http://schemas.openxmlformats.org/officeDocument/2006/relationships/slideLayout" Target="../slideLayouts/slideLayout180.xml"/><Relationship Id="rId181" Type="http://schemas.openxmlformats.org/officeDocument/2006/relationships/slideLayout" Target="../slideLayouts/slideLayout181.xml"/><Relationship Id="rId182" Type="http://schemas.openxmlformats.org/officeDocument/2006/relationships/slideLayout" Target="../slideLayouts/slideLayout182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83" Type="http://schemas.openxmlformats.org/officeDocument/2006/relationships/theme" Target="../theme/theme1.xml"/><Relationship Id="rId184" Type="http://schemas.openxmlformats.org/officeDocument/2006/relationships/image" Target="../media/image1.png"/><Relationship Id="rId185" Type="http://schemas.openxmlformats.org/officeDocument/2006/relationships/image" Target="../media/image2.png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slideLayout" Target="../slideLayouts/slideLayout118.xml"/><Relationship Id="rId119" Type="http://schemas.openxmlformats.org/officeDocument/2006/relationships/slideLayout" Target="../slideLayouts/slideLayout119.xml"/><Relationship Id="rId150" Type="http://schemas.openxmlformats.org/officeDocument/2006/relationships/slideLayout" Target="../slideLayouts/slideLayout150.xml"/><Relationship Id="rId151" Type="http://schemas.openxmlformats.org/officeDocument/2006/relationships/slideLayout" Target="../slideLayouts/slideLayout151.xml"/><Relationship Id="rId152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53" Type="http://schemas.openxmlformats.org/officeDocument/2006/relationships/slideLayout" Target="../slideLayouts/slideLayout153.xml"/><Relationship Id="rId154" Type="http://schemas.openxmlformats.org/officeDocument/2006/relationships/slideLayout" Target="../slideLayouts/slideLayout154.xml"/><Relationship Id="rId155" Type="http://schemas.openxmlformats.org/officeDocument/2006/relationships/slideLayout" Target="../slideLayouts/slideLayout155.xml"/><Relationship Id="rId156" Type="http://schemas.openxmlformats.org/officeDocument/2006/relationships/slideLayout" Target="../slideLayouts/slideLayout156.xml"/><Relationship Id="rId157" Type="http://schemas.openxmlformats.org/officeDocument/2006/relationships/slideLayout" Target="../slideLayouts/slideLayout157.xml"/><Relationship Id="rId158" Type="http://schemas.openxmlformats.org/officeDocument/2006/relationships/slideLayout" Target="../slideLayouts/slideLayout158.xml"/><Relationship Id="rId159" Type="http://schemas.openxmlformats.org/officeDocument/2006/relationships/slideLayout" Target="../slideLayouts/slideLayout15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20" Type="http://schemas.openxmlformats.org/officeDocument/2006/relationships/slideLayout" Target="../slideLayouts/slideLayout120.xml"/><Relationship Id="rId121" Type="http://schemas.openxmlformats.org/officeDocument/2006/relationships/slideLayout" Target="../slideLayouts/slideLayout121.xml"/><Relationship Id="rId122" Type="http://schemas.openxmlformats.org/officeDocument/2006/relationships/slideLayout" Target="../slideLayouts/slideLayout122.xml"/><Relationship Id="rId123" Type="http://schemas.openxmlformats.org/officeDocument/2006/relationships/slideLayout" Target="../slideLayouts/slideLayout123.xml"/><Relationship Id="rId124" Type="http://schemas.openxmlformats.org/officeDocument/2006/relationships/slideLayout" Target="../slideLayouts/slideLayout124.xml"/><Relationship Id="rId125" Type="http://schemas.openxmlformats.org/officeDocument/2006/relationships/slideLayout" Target="../slideLayouts/slideLayout125.xml"/><Relationship Id="rId126" Type="http://schemas.openxmlformats.org/officeDocument/2006/relationships/slideLayout" Target="../slideLayouts/slideLayout126.xml"/><Relationship Id="rId127" Type="http://schemas.openxmlformats.org/officeDocument/2006/relationships/slideLayout" Target="../slideLayouts/slideLayout127.xml"/><Relationship Id="rId128" Type="http://schemas.openxmlformats.org/officeDocument/2006/relationships/slideLayout" Target="../slideLayouts/slideLayout128.xml"/><Relationship Id="rId129" Type="http://schemas.openxmlformats.org/officeDocument/2006/relationships/slideLayout" Target="../slideLayouts/slideLayout129.xml"/><Relationship Id="rId160" Type="http://schemas.openxmlformats.org/officeDocument/2006/relationships/slideLayout" Target="../slideLayouts/slideLayout160.xml"/><Relationship Id="rId161" Type="http://schemas.openxmlformats.org/officeDocument/2006/relationships/slideLayout" Target="../slideLayouts/slideLayout161.xml"/><Relationship Id="rId162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63" Type="http://schemas.openxmlformats.org/officeDocument/2006/relationships/slideLayout" Target="../slideLayouts/slideLayout163.xml"/><Relationship Id="rId164" Type="http://schemas.openxmlformats.org/officeDocument/2006/relationships/slideLayout" Target="../slideLayouts/slideLayout164.xml"/><Relationship Id="rId165" Type="http://schemas.openxmlformats.org/officeDocument/2006/relationships/slideLayout" Target="../slideLayouts/slideLayout165.xml"/><Relationship Id="rId166" Type="http://schemas.openxmlformats.org/officeDocument/2006/relationships/slideLayout" Target="../slideLayouts/slideLayout166.xml"/><Relationship Id="rId167" Type="http://schemas.openxmlformats.org/officeDocument/2006/relationships/slideLayout" Target="../slideLayouts/slideLayout167.xml"/><Relationship Id="rId168" Type="http://schemas.openxmlformats.org/officeDocument/2006/relationships/slideLayout" Target="../slideLayouts/slideLayout168.xml"/><Relationship Id="rId169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130" Type="http://schemas.openxmlformats.org/officeDocument/2006/relationships/slideLayout" Target="../slideLayouts/slideLayout130.xml"/><Relationship Id="rId131" Type="http://schemas.openxmlformats.org/officeDocument/2006/relationships/slideLayout" Target="../slideLayouts/slideLayout131.xml"/><Relationship Id="rId132" Type="http://schemas.openxmlformats.org/officeDocument/2006/relationships/slideLayout" Target="../slideLayouts/slideLayout132.xml"/><Relationship Id="rId133" Type="http://schemas.openxmlformats.org/officeDocument/2006/relationships/slideLayout" Target="../slideLayouts/slideLayout133.xml"/><Relationship Id="rId134" Type="http://schemas.openxmlformats.org/officeDocument/2006/relationships/slideLayout" Target="../slideLayouts/slideLayout134.xml"/><Relationship Id="rId135" Type="http://schemas.openxmlformats.org/officeDocument/2006/relationships/slideLayout" Target="../slideLayouts/slideLayout135.xml"/><Relationship Id="rId136" Type="http://schemas.openxmlformats.org/officeDocument/2006/relationships/slideLayout" Target="../slideLayouts/slideLayout136.xml"/><Relationship Id="rId137" Type="http://schemas.openxmlformats.org/officeDocument/2006/relationships/slideLayout" Target="../slideLayouts/slideLayout137.xml"/><Relationship Id="rId138" Type="http://schemas.openxmlformats.org/officeDocument/2006/relationships/slideLayout" Target="../slideLayouts/slideLayout138.xml"/><Relationship Id="rId139" Type="http://schemas.openxmlformats.org/officeDocument/2006/relationships/slideLayout" Target="../slideLayouts/slideLayout139.xml"/><Relationship Id="rId170" Type="http://schemas.openxmlformats.org/officeDocument/2006/relationships/slideLayout" Target="../slideLayouts/slideLayout170.xml"/><Relationship Id="rId171" Type="http://schemas.openxmlformats.org/officeDocument/2006/relationships/slideLayout" Target="../slideLayouts/slideLayout171.xml"/><Relationship Id="rId172" Type="http://schemas.openxmlformats.org/officeDocument/2006/relationships/slideLayout" Target="../slideLayouts/slideLayout172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173" Type="http://schemas.openxmlformats.org/officeDocument/2006/relationships/slideLayout" Target="../slideLayouts/slideLayout173.xml"/><Relationship Id="rId174" Type="http://schemas.openxmlformats.org/officeDocument/2006/relationships/slideLayout" Target="../slideLayouts/slideLayout174.xml"/><Relationship Id="rId175" Type="http://schemas.openxmlformats.org/officeDocument/2006/relationships/slideLayout" Target="../slideLayouts/slideLayout175.xml"/><Relationship Id="rId176" Type="http://schemas.openxmlformats.org/officeDocument/2006/relationships/slideLayout" Target="../slideLayouts/slideLayout176.xml"/><Relationship Id="rId177" Type="http://schemas.openxmlformats.org/officeDocument/2006/relationships/slideLayout" Target="../slideLayouts/slideLayout177.xml"/><Relationship Id="rId178" Type="http://schemas.openxmlformats.org/officeDocument/2006/relationships/slideLayout" Target="../slideLayouts/slideLayout178.xml"/><Relationship Id="rId179" Type="http://schemas.openxmlformats.org/officeDocument/2006/relationships/slideLayout" Target="../slideLayouts/slideLayout17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40" Type="http://schemas.openxmlformats.org/officeDocument/2006/relationships/slideLayout" Target="../slideLayouts/slideLayout140.xml"/><Relationship Id="rId141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1.xml"/><Relationship Id="rId20" Type="http://schemas.openxmlformats.org/officeDocument/2006/relationships/slideLayout" Target="../slideLayouts/slideLayout202.xml"/><Relationship Id="rId21" Type="http://schemas.openxmlformats.org/officeDocument/2006/relationships/theme" Target="../theme/theme2.xml"/><Relationship Id="rId22" Type="http://schemas.openxmlformats.org/officeDocument/2006/relationships/image" Target="../media/image1.png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197.xml"/><Relationship Id="rId16" Type="http://schemas.openxmlformats.org/officeDocument/2006/relationships/slideLayout" Target="../slideLayouts/slideLayout198.xml"/><Relationship Id="rId17" Type="http://schemas.openxmlformats.org/officeDocument/2006/relationships/slideLayout" Target="../slideLayouts/slideLayout199.xml"/><Relationship Id="rId18" Type="http://schemas.openxmlformats.org/officeDocument/2006/relationships/slideLayout" Target="../slideLayouts/slideLayout200.xml"/><Relationship Id="rId19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9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238" r:id="rId12"/>
    <p:sldLayoutId id="2147484239" r:id="rId13"/>
    <p:sldLayoutId id="2147484240" r:id="rId14"/>
    <p:sldLayoutId id="2147484241" r:id="rId15"/>
    <p:sldLayoutId id="2147484242" r:id="rId16"/>
    <p:sldLayoutId id="2147484243" r:id="rId17"/>
    <p:sldLayoutId id="2147484244" r:id="rId18"/>
    <p:sldLayoutId id="2147484245" r:id="rId19"/>
    <p:sldLayoutId id="2147484246" r:id="rId20"/>
    <p:sldLayoutId id="2147484247" r:id="rId21"/>
    <p:sldLayoutId id="2147484248" r:id="rId22"/>
    <p:sldLayoutId id="2147484249" r:id="rId23"/>
    <p:sldLayoutId id="2147484250" r:id="rId24"/>
    <p:sldLayoutId id="2147484251" r:id="rId25"/>
    <p:sldLayoutId id="2147484252" r:id="rId26"/>
    <p:sldLayoutId id="2147484253" r:id="rId27"/>
    <p:sldLayoutId id="2147484254" r:id="rId28"/>
    <p:sldLayoutId id="2147484255" r:id="rId29"/>
    <p:sldLayoutId id="2147484256" r:id="rId30"/>
    <p:sldLayoutId id="2147484257" r:id="rId31"/>
    <p:sldLayoutId id="2147484258" r:id="rId32"/>
    <p:sldLayoutId id="2147484259" r:id="rId33"/>
    <p:sldLayoutId id="2147484260" r:id="rId34"/>
    <p:sldLayoutId id="2147484261" r:id="rId35"/>
    <p:sldLayoutId id="2147484262" r:id="rId36"/>
    <p:sldLayoutId id="2147484263" r:id="rId37"/>
    <p:sldLayoutId id="2147484264" r:id="rId38"/>
    <p:sldLayoutId id="2147484265" r:id="rId39"/>
    <p:sldLayoutId id="2147484266" r:id="rId40"/>
    <p:sldLayoutId id="2147484267" r:id="rId41"/>
    <p:sldLayoutId id="2147484268" r:id="rId42"/>
    <p:sldLayoutId id="2147484269" r:id="rId43"/>
    <p:sldLayoutId id="2147484270" r:id="rId44"/>
    <p:sldLayoutId id="2147484271" r:id="rId45"/>
    <p:sldLayoutId id="2147484272" r:id="rId46"/>
    <p:sldLayoutId id="2147484273" r:id="rId47"/>
    <p:sldLayoutId id="2147484274" r:id="rId48"/>
    <p:sldLayoutId id="2147484275" r:id="rId49"/>
    <p:sldLayoutId id="2147484276" r:id="rId50"/>
    <p:sldLayoutId id="2147484277" r:id="rId51"/>
    <p:sldLayoutId id="2147484278" r:id="rId52"/>
    <p:sldLayoutId id="2147484279" r:id="rId53"/>
    <p:sldLayoutId id="2147484280" r:id="rId54"/>
    <p:sldLayoutId id="2147484281" r:id="rId55"/>
    <p:sldLayoutId id="2147484282" r:id="rId56"/>
    <p:sldLayoutId id="2147484283" r:id="rId57"/>
    <p:sldLayoutId id="2147484284" r:id="rId58"/>
    <p:sldLayoutId id="2147484285" r:id="rId59"/>
    <p:sldLayoutId id="2147484286" r:id="rId60"/>
    <p:sldLayoutId id="2147484287" r:id="rId61"/>
    <p:sldLayoutId id="2147484288" r:id="rId62"/>
    <p:sldLayoutId id="2147484289" r:id="rId63"/>
    <p:sldLayoutId id="2147484290" r:id="rId64"/>
    <p:sldLayoutId id="2147484291" r:id="rId65"/>
    <p:sldLayoutId id="2147484292" r:id="rId66"/>
    <p:sldLayoutId id="2147484293" r:id="rId67"/>
    <p:sldLayoutId id="2147484294" r:id="rId68"/>
    <p:sldLayoutId id="2147484295" r:id="rId69"/>
    <p:sldLayoutId id="2147484296" r:id="rId70"/>
    <p:sldLayoutId id="2147484297" r:id="rId71"/>
    <p:sldLayoutId id="2147484298" r:id="rId72"/>
    <p:sldLayoutId id="2147484299" r:id="rId73"/>
    <p:sldLayoutId id="2147484300" r:id="rId74"/>
    <p:sldLayoutId id="2147484301" r:id="rId75"/>
    <p:sldLayoutId id="2147484302" r:id="rId76"/>
    <p:sldLayoutId id="2147484303" r:id="rId77"/>
    <p:sldLayoutId id="2147484304" r:id="rId78"/>
    <p:sldLayoutId id="2147484305" r:id="rId79"/>
    <p:sldLayoutId id="2147484306" r:id="rId80"/>
    <p:sldLayoutId id="2147484307" r:id="rId81"/>
    <p:sldLayoutId id="2147484308" r:id="rId82"/>
    <p:sldLayoutId id="2147484309" r:id="rId83"/>
    <p:sldLayoutId id="2147484310" r:id="rId84"/>
    <p:sldLayoutId id="2147484311" r:id="rId85"/>
    <p:sldLayoutId id="2147484312" r:id="rId86"/>
    <p:sldLayoutId id="2147484313" r:id="rId87"/>
    <p:sldLayoutId id="2147484314" r:id="rId88"/>
    <p:sldLayoutId id="2147484315" r:id="rId89"/>
    <p:sldLayoutId id="2147484316" r:id="rId90"/>
    <p:sldLayoutId id="2147484317" r:id="rId91"/>
    <p:sldLayoutId id="2147484318" r:id="rId92"/>
    <p:sldLayoutId id="2147484319" r:id="rId93"/>
    <p:sldLayoutId id="2147484320" r:id="rId94"/>
    <p:sldLayoutId id="2147484321" r:id="rId95"/>
    <p:sldLayoutId id="2147484322" r:id="rId96"/>
    <p:sldLayoutId id="2147484323" r:id="rId97"/>
    <p:sldLayoutId id="2147484324" r:id="rId98"/>
    <p:sldLayoutId id="2147484325" r:id="rId99"/>
    <p:sldLayoutId id="2147484326" r:id="rId100"/>
    <p:sldLayoutId id="2147484327" r:id="rId101"/>
    <p:sldLayoutId id="2147484328" r:id="rId102"/>
    <p:sldLayoutId id="2147484329" r:id="rId103"/>
    <p:sldLayoutId id="2147484330" r:id="rId104"/>
    <p:sldLayoutId id="2147484331" r:id="rId105"/>
    <p:sldLayoutId id="2147484332" r:id="rId106"/>
    <p:sldLayoutId id="2147484333" r:id="rId107"/>
    <p:sldLayoutId id="2147484334" r:id="rId108"/>
    <p:sldLayoutId id="2147484335" r:id="rId109"/>
    <p:sldLayoutId id="2147484336" r:id="rId110"/>
    <p:sldLayoutId id="2147484337" r:id="rId111"/>
    <p:sldLayoutId id="2147484338" r:id="rId112"/>
    <p:sldLayoutId id="2147484339" r:id="rId113"/>
    <p:sldLayoutId id="2147484340" r:id="rId114"/>
    <p:sldLayoutId id="2147484341" r:id="rId115"/>
    <p:sldLayoutId id="2147484342" r:id="rId116"/>
    <p:sldLayoutId id="2147484343" r:id="rId117"/>
    <p:sldLayoutId id="2147484344" r:id="rId118"/>
    <p:sldLayoutId id="2147484345" r:id="rId119"/>
    <p:sldLayoutId id="2147484346" r:id="rId120"/>
    <p:sldLayoutId id="2147484347" r:id="rId121"/>
    <p:sldLayoutId id="2147484348" r:id="rId122"/>
    <p:sldLayoutId id="2147484349" r:id="rId123"/>
    <p:sldLayoutId id="2147484350" r:id="rId124"/>
    <p:sldLayoutId id="2147484351" r:id="rId125"/>
    <p:sldLayoutId id="2147484352" r:id="rId126"/>
    <p:sldLayoutId id="2147484353" r:id="rId127"/>
    <p:sldLayoutId id="2147484354" r:id="rId128"/>
    <p:sldLayoutId id="2147484355" r:id="rId129"/>
    <p:sldLayoutId id="2147484356" r:id="rId130"/>
    <p:sldLayoutId id="2147484357" r:id="rId131"/>
    <p:sldLayoutId id="2147484358" r:id="rId132"/>
    <p:sldLayoutId id="2147484359" r:id="rId133"/>
    <p:sldLayoutId id="2147484360" r:id="rId134"/>
    <p:sldLayoutId id="2147484361" r:id="rId135"/>
    <p:sldLayoutId id="2147484362" r:id="rId136"/>
    <p:sldLayoutId id="2147484363" r:id="rId137"/>
    <p:sldLayoutId id="2147484364" r:id="rId138"/>
    <p:sldLayoutId id="2147484365" r:id="rId139"/>
    <p:sldLayoutId id="2147484366" r:id="rId140"/>
    <p:sldLayoutId id="2147484367" r:id="rId141"/>
    <p:sldLayoutId id="2147484368" r:id="rId142"/>
    <p:sldLayoutId id="2147484369" r:id="rId143"/>
    <p:sldLayoutId id="2147484370" r:id="rId144"/>
    <p:sldLayoutId id="2147484371" r:id="rId145"/>
    <p:sldLayoutId id="2147484372" r:id="rId146"/>
    <p:sldLayoutId id="2147484373" r:id="rId147"/>
    <p:sldLayoutId id="2147484374" r:id="rId148"/>
    <p:sldLayoutId id="2147484376" r:id="rId149"/>
    <p:sldLayoutId id="2147484377" r:id="rId150"/>
    <p:sldLayoutId id="2147484378" r:id="rId151"/>
    <p:sldLayoutId id="2147484379" r:id="rId152"/>
    <p:sldLayoutId id="2147484380" r:id="rId153"/>
    <p:sldLayoutId id="2147484381" r:id="rId154"/>
    <p:sldLayoutId id="2147484382" r:id="rId155"/>
    <p:sldLayoutId id="2147484383" r:id="rId156"/>
    <p:sldLayoutId id="2147484384" r:id="rId157"/>
    <p:sldLayoutId id="2147484385" r:id="rId158"/>
    <p:sldLayoutId id="2147484386" r:id="rId159"/>
    <p:sldLayoutId id="2147484387" r:id="rId160"/>
    <p:sldLayoutId id="2147484388" r:id="rId161"/>
    <p:sldLayoutId id="2147484389" r:id="rId162"/>
    <p:sldLayoutId id="2147484399" r:id="rId163"/>
    <p:sldLayoutId id="2147484400" r:id="rId164"/>
    <p:sldLayoutId id="2147484401" r:id="rId165"/>
    <p:sldLayoutId id="2147484402" r:id="rId166"/>
    <p:sldLayoutId id="2147484403" r:id="rId167"/>
    <p:sldLayoutId id="2147484404" r:id="rId168"/>
    <p:sldLayoutId id="2147484405" r:id="rId169"/>
    <p:sldLayoutId id="2147484406" r:id="rId170"/>
    <p:sldLayoutId id="2147484407" r:id="rId171"/>
    <p:sldLayoutId id="2147484408" r:id="rId172"/>
    <p:sldLayoutId id="2147484409" r:id="rId173"/>
    <p:sldLayoutId id="2147484410" r:id="rId174"/>
    <p:sldLayoutId id="2147484411" r:id="rId175"/>
    <p:sldLayoutId id="2147484412" r:id="rId176"/>
    <p:sldLayoutId id="2147484413" r:id="rId177"/>
    <p:sldLayoutId id="2147484414" r:id="rId178"/>
    <p:sldLayoutId id="2147484415" r:id="rId179"/>
    <p:sldLayoutId id="2147484416" r:id="rId180"/>
    <p:sldLayoutId id="2147484417" r:id="rId181"/>
    <p:sldLayoutId id="2147484420" r:id="rId18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2"/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6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392" r:id="rId12"/>
    <p:sldLayoutId id="2147484393" r:id="rId13"/>
    <p:sldLayoutId id="2147484394" r:id="rId14"/>
    <p:sldLayoutId id="2147484395" r:id="rId15"/>
    <p:sldLayoutId id="2147484396" r:id="rId16"/>
    <p:sldLayoutId id="2147484397" r:id="rId17"/>
    <p:sldLayoutId id="2147484398" r:id="rId18"/>
    <p:sldLayoutId id="2147484418" r:id="rId19"/>
    <p:sldLayoutId id="2147484419" r:id="rId2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0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4" Type="http://schemas.openxmlformats.org/officeDocument/2006/relationships/image" Target="../media/image195.png"/><Relationship Id="rId5" Type="http://schemas.openxmlformats.org/officeDocument/2006/relationships/image" Target="../media/image199.png"/><Relationship Id="rId6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3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cikit-learn.org/stable/modules/linear_model.html#huber-regressio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hyperlink" Target="http://scikit-learn.org/stable/modules/generated/sklearn.linear_model.LinearRegression.html#sklearn.linear_model.LinearRegression.fit" TargetMode="External"/><Relationship Id="rId5" Type="http://schemas.openxmlformats.org/officeDocument/2006/relationships/hyperlink" Target="http://scikit-learn.org/stable/modules/generated/sklearn.linear_model.LinearRegression.html#sklearn.linear_model.LinearRegression.predict" TargetMode="External"/><Relationship Id="rId6" Type="http://schemas.openxmlformats.org/officeDocument/2006/relationships/hyperlink" Target="http://scikit-learn.org/stable/modules/generated/sklearn.linear_model.LinearRegression.html#sklearn.linear_model.LinearRegression.score" TargetMode="External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0.gif"/><Relationship Id="rId8" Type="http://schemas.openxmlformats.org/officeDocument/2006/relationships/image" Target="../media/image8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6.png"/><Relationship Id="rId6" Type="http://schemas.openxmlformats.org/officeDocument/2006/relationships/image" Target="../media/image72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4" Type="http://schemas.openxmlformats.org/officeDocument/2006/relationships/image" Target="../media/image93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83.png"/><Relationship Id="rId8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7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4" Type="http://schemas.openxmlformats.org/officeDocument/2006/relationships/image" Target="../media/image1210.png"/><Relationship Id="rId5" Type="http://schemas.openxmlformats.org/officeDocument/2006/relationships/image" Target="../media/image131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10.png"/><Relationship Id="rId12" Type="http://schemas.openxmlformats.org/officeDocument/2006/relationships/image" Target="../media/image2410.png"/><Relationship Id="rId13" Type="http://schemas.openxmlformats.org/officeDocument/2006/relationships/image" Target="../media/image251.png"/><Relationship Id="rId14" Type="http://schemas.openxmlformats.org/officeDocument/2006/relationships/image" Target="../media/image261.png"/><Relationship Id="rId15" Type="http://schemas.openxmlformats.org/officeDocument/2006/relationships/image" Target="../media/image276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10.png"/><Relationship Id="rId4" Type="http://schemas.openxmlformats.org/officeDocument/2006/relationships/image" Target="../media/image1610.png"/><Relationship Id="rId5" Type="http://schemas.openxmlformats.org/officeDocument/2006/relationships/image" Target="../media/image1710.png"/><Relationship Id="rId6" Type="http://schemas.openxmlformats.org/officeDocument/2006/relationships/image" Target="../media/image1810.png"/><Relationship Id="rId7" Type="http://schemas.openxmlformats.org/officeDocument/2006/relationships/image" Target="../media/image1910.png"/><Relationship Id="rId8" Type="http://schemas.openxmlformats.org/officeDocument/2006/relationships/image" Target="../media/image2010.png"/><Relationship Id="rId9" Type="http://schemas.openxmlformats.org/officeDocument/2006/relationships/image" Target="../media/image2110.png"/><Relationship Id="rId10" Type="http://schemas.openxmlformats.org/officeDocument/2006/relationships/image" Target="../media/image22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380.png"/><Relationship Id="rId13" Type="http://schemas.openxmlformats.org/officeDocument/2006/relationships/image" Target="../media/image390.png"/><Relationship Id="rId14" Type="http://schemas.openxmlformats.org/officeDocument/2006/relationships/image" Target="../media/image400.png"/><Relationship Id="rId15" Type="http://schemas.openxmlformats.org/officeDocument/2006/relationships/image" Target="../media/image410.png"/><Relationship Id="rId16" Type="http://schemas.openxmlformats.org/officeDocument/2006/relationships/image" Target="../media/image420.png"/><Relationship Id="rId17" Type="http://schemas.openxmlformats.org/officeDocument/2006/relationships/image" Target="../media/image430.png"/><Relationship Id="rId18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0.png"/><Relationship Id="rId4" Type="http://schemas.openxmlformats.org/officeDocument/2006/relationships/image" Target="../media/image300.png"/><Relationship Id="rId5" Type="http://schemas.openxmlformats.org/officeDocument/2006/relationships/image" Target="../media/image310.png"/><Relationship Id="rId6" Type="http://schemas.openxmlformats.org/officeDocument/2006/relationships/image" Target="../media/image320.png"/><Relationship Id="rId7" Type="http://schemas.openxmlformats.org/officeDocument/2006/relationships/image" Target="../media/image330.png"/><Relationship Id="rId8" Type="http://schemas.openxmlformats.org/officeDocument/2006/relationships/image" Target="../media/image340.png"/><Relationship Id="rId9" Type="http://schemas.openxmlformats.org/officeDocument/2006/relationships/image" Target="../media/image350.png"/><Relationship Id="rId10" Type="http://schemas.openxmlformats.org/officeDocument/2006/relationships/image" Target="../media/image360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0.png"/><Relationship Id="rId12" Type="http://schemas.openxmlformats.org/officeDocument/2006/relationships/image" Target="../media/image310.png"/><Relationship Id="rId13" Type="http://schemas.openxmlformats.org/officeDocument/2006/relationships/image" Target="../media/image320.png"/><Relationship Id="rId14" Type="http://schemas.openxmlformats.org/officeDocument/2006/relationships/image" Target="../media/image330.png"/><Relationship Id="rId15" Type="http://schemas.openxmlformats.org/officeDocument/2006/relationships/image" Target="../media/image340.png"/><Relationship Id="rId16" Type="http://schemas.openxmlformats.org/officeDocument/2006/relationships/image" Target="../media/image350.png"/><Relationship Id="rId17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0.png"/><Relationship Id="rId4" Type="http://schemas.openxmlformats.org/officeDocument/2006/relationships/image" Target="../media/image460.png"/><Relationship Id="rId5" Type="http://schemas.openxmlformats.org/officeDocument/2006/relationships/image" Target="../media/image470.png"/><Relationship Id="rId6" Type="http://schemas.openxmlformats.org/officeDocument/2006/relationships/image" Target="../media/image480.png"/><Relationship Id="rId7" Type="http://schemas.openxmlformats.org/officeDocument/2006/relationships/image" Target="../media/image490.png"/><Relationship Id="rId8" Type="http://schemas.openxmlformats.org/officeDocument/2006/relationships/image" Target="../media/image500.png"/><Relationship Id="rId9" Type="http://schemas.openxmlformats.org/officeDocument/2006/relationships/image" Target="../media/image510.png"/><Relationship Id="rId10" Type="http://schemas.openxmlformats.org/officeDocument/2006/relationships/image" Target="../media/image2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4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4" Type="http://schemas.openxmlformats.org/officeDocument/2006/relationships/image" Target="../media/image550.png"/><Relationship Id="rId5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4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4" Type="http://schemas.openxmlformats.org/officeDocument/2006/relationships/image" Target="../media/image700.png"/><Relationship Id="rId5" Type="http://schemas.openxmlformats.org/officeDocument/2006/relationships/image" Target="../media/image710.png"/><Relationship Id="rId6" Type="http://schemas.openxmlformats.org/officeDocument/2006/relationships/image" Target="../media/image7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4" Type="http://schemas.openxmlformats.org/officeDocument/2006/relationships/image" Target="../media/image750.png"/><Relationship Id="rId5" Type="http://schemas.openxmlformats.org/officeDocument/2006/relationships/image" Target="../media/image157.png"/><Relationship Id="rId6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leon.bottou.org/projects/sgd" TargetMode="External"/><Relationship Id="rId4" Type="http://schemas.openxmlformats.org/officeDocument/2006/relationships/hyperlink" Target="http://leon.bottou.org/slides/largescale/lstut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1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159.png"/><Relationship Id="rId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176.png"/><Relationship Id="rId6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181.png"/><Relationship Id="rId6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etrics.mean_absolute_error.html#sklearn.metrics.mean_absolute_error" TargetMode="External"/><Relationship Id="rId4" Type="http://schemas.openxmlformats.org/officeDocument/2006/relationships/hyperlink" Target="http://scikit-learn.org/stable/modules/generated/sklearn.metrics.mean_squared_error.html#sklearn.metrics.mean_squared_error" TargetMode="External"/><Relationship Id="rId5" Type="http://schemas.openxmlformats.org/officeDocument/2006/relationships/hyperlink" Target="http://scikit-learn.org/stable/modules/generated/sklearn.metrics.mean_squared_log_error.html#sklearn.metrics.mean_squared_log_error" TargetMode="External"/><Relationship Id="rId6" Type="http://schemas.openxmlformats.org/officeDocument/2006/relationships/hyperlink" Target="http://scikit-learn.org/stable/modules/generated/sklearn.metrics.median_absolute_error.html#sklearn.metrics.median_absolute_error" TargetMode="External"/><Relationship Id="rId7" Type="http://schemas.openxmlformats.org/officeDocument/2006/relationships/hyperlink" Target="http://scikit-learn.org/stable/modules/generated/sklearn.metrics.r2_score.html#sklearn.metrics.r2_scor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cikit-learn.org/stable/modules/generated/sklearn.metrics.explained_variance_score.html#sklearn.metrics.explained_variance_score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etrics.mean_absolute_error.html#sklearn.metrics.mean_absolute_error" TargetMode="External"/><Relationship Id="rId4" Type="http://schemas.openxmlformats.org/officeDocument/2006/relationships/hyperlink" Target="http://scikit-learn.org/stable/modules/generated/sklearn.metrics.mean_squared_error.html#sklearn.metrics.mean_squared_error" TargetMode="External"/><Relationship Id="rId5" Type="http://schemas.openxmlformats.org/officeDocument/2006/relationships/hyperlink" Target="http://scikit-learn.org/stable/modules/generated/sklearn.metrics.mean_squared_log_error.html#sklearn.metrics.mean_squared_log_error" TargetMode="External"/><Relationship Id="rId6" Type="http://schemas.openxmlformats.org/officeDocument/2006/relationships/hyperlink" Target="http://scikit-learn.org/stable/modules/generated/sklearn.metrics.median_absolute_error.html#sklearn.metrics.median_absolute_error" TargetMode="External"/><Relationship Id="rId7" Type="http://schemas.openxmlformats.org/officeDocument/2006/relationships/hyperlink" Target="http://scikit-learn.org/stable/modules/generated/sklearn.metrics.r2_score.html#sklearn.metrics.r2_scor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cikit-learn.org/stable/modules/generated/sklearn.metrics.explained_variance_score.html#sklearn.metrics.explained_variance_score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654692" y="1909898"/>
            <a:ext cx="876831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第</a:t>
            </a:r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6</a:t>
            </a:r>
            <a:r>
              <a:rPr lang="zh-CN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章 线性回归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/>
            </a:r>
            <a:b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</a:b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93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1650" y="4216539"/>
            <a:ext cx="8534400" cy="1752600"/>
          </a:xfrm>
        </p:spPr>
        <p:txBody>
          <a:bodyPr/>
          <a:lstStyle/>
          <a:p>
            <a:endParaRPr kumimoji="1" lang="zh-CN" altLang="en-US" dirty="0">
              <a:solidFill>
                <a:schemeClr val="bg1">
                  <a:lumMod val="9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 advTm="6793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767" y="1097511"/>
                <a:ext cx="11472233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最小</a:t>
                </a:r>
                <a:r>
                  <a:rPr kumimoji="1" lang="en-US" altLang="zh-CN" dirty="0"/>
                  <a:t>L2</a:t>
                </a:r>
                <a:r>
                  <a:rPr kumimoji="1" lang="zh-CN" altLang="en-US" dirty="0"/>
                  <a:t>损失</a:t>
                </a:r>
                <a:r>
                  <a:rPr kumimoji="1" lang="zh-CN" altLang="en-US" dirty="0" smtClean="0"/>
                  <a:t>函数等价于高斯白噪声下的极大似然。</a:t>
                </a:r>
                <a:endParaRPr kumimoji="1" lang="en-US" altLang="zh-CN" dirty="0" smtClean="0"/>
              </a:p>
              <a:p>
                <a:r>
                  <a:rPr kumimoji="1" lang="zh-CN" altLang="en-US" dirty="0"/>
                  <a:t>在回归任务中</a:t>
                </a:r>
                <a:r>
                  <a:rPr kumimoji="1" lang="zh-CN" altLang="en-US" dirty="0" smtClean="0"/>
                  <a:t>，令模型</a:t>
                </a:r>
                <a:r>
                  <a:rPr kumimoji="1" lang="zh-CN" altLang="en-US" dirty="0"/>
                  <a:t>预测值和真实值之间的差异为噪声</a:t>
                </a:r>
                <a14:m>
                  <m:oMath xmlns:m="http://schemas.openxmlformats.org/officeDocument/2006/math">
                    <m:r>
                      <a:rPr kumimoji="1" lang="zh-CN" altLang="en-US" dirty="0">
                        <a:latin typeface="Cambria Math" charset="0"/>
                      </a:rPr>
                      <m:t>𝜀</m:t>
                    </m:r>
                  </m:oMath>
                </a14:m>
                <a:r>
                  <a:rPr kumimoji="1" lang="zh-CN" altLang="en-US" dirty="0" smtClean="0"/>
                  <a:t>。假设</a:t>
                </a:r>
                <a:r>
                  <a:rPr kumimoji="1" lang="zh-CN" altLang="en-US" dirty="0"/>
                  <a:t>噪声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dirty="0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kumimoji="1" lang="en-US" altLang="zh-CN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相互</a:t>
                </a:r>
                <a:r>
                  <a:rPr kumimoji="1" lang="zh-CN" altLang="en-US" dirty="0" smtClean="0"/>
                  <a:t>独立</a:t>
                </a:r>
                <a:r>
                  <a:rPr kumimoji="1" lang="zh-CN" altLang="en-US" dirty="0" smtClean="0"/>
                  <a:t>且与输入无关</a:t>
                </a:r>
                <a:r>
                  <a:rPr kumimoji="1" lang="zh-CN" altLang="en-US" dirty="0" smtClean="0"/>
                  <a:t>，</a:t>
                </a:r>
                <a:r>
                  <a:rPr kumimoji="1" lang="zh-CN" altLang="en-US" dirty="0" smtClean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dirty="0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kumimoji="1" lang="en-US" altLang="zh-CN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的分布为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均值的正态</a:t>
                </a:r>
                <a:r>
                  <a:rPr kumimoji="1" lang="zh-CN" altLang="en-US" dirty="0" smtClean="0"/>
                  <a:t>分布，即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zh-CN" altLang="en-US" dirty="0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kumimoji="1" lang="en-US" altLang="zh-CN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dirty="0">
                        <a:latin typeface="Cambria Math" charset="0"/>
                      </a:rPr>
                      <m:t>~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𝑁</m:t>
                    </m:r>
                    <m:r>
                      <a:rPr kumimoji="1" lang="en-US" altLang="zh-CN" dirty="0">
                        <a:latin typeface="Cambria Math" charset="0"/>
                      </a:rPr>
                      <m:t>(0,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dirty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dirty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zh-CN" dirty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zh-CN" altLang="en-US" dirty="0" smtClean="0"/>
                  <a:t>，则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𝑦</m:t>
                        </m:r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  <m:r>
                      <a:rPr kumimoji="1" lang="en-US" altLang="zh-CN" b="0" i="0" dirty="0" smtClean="0">
                        <a:latin typeface="Cambria Math" charset="0"/>
                        <a:ea typeface="微软雅黑" pitchFamily="34" charset="-122"/>
                      </a:rPr>
                      <m:t>=</m:t>
                    </m:r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0" dirty="0" smtClean="0">
                        <a:latin typeface="Cambria Math" charset="0"/>
                        <a:ea typeface="微软雅黑" pitchFamily="34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𝜀</m:t>
                        </m:r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𝑦</m:t>
                        </m:r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|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latin typeface="Cambria Math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  <m:r>
                      <a:rPr kumimoji="1" lang="zh-CN" altLang="en-US" dirty="0">
                        <a:latin typeface="Cambria Math" charset="0"/>
                        <a:ea typeface="微软雅黑" pitchFamily="34" charset="-122"/>
                      </a:rPr>
                      <m:t>~</m:t>
                    </m:r>
                    <m:r>
                      <a:rPr kumimoji="1" lang="en-US" altLang="zh-CN" b="0" i="1" dirty="0" smtClean="0">
                        <a:latin typeface="Cambria Math" charset="0"/>
                        <a:ea typeface="微软雅黑" pitchFamily="34" charset="-122"/>
                      </a:rPr>
                      <m:t>𝑁</m:t>
                    </m:r>
                    <m:d>
                      <m:dPr>
                        <m:ctrlPr>
                          <a:rPr kumimoji="1" lang="is-IS" altLang="zh-CN" b="0" i="1" dirty="0" smtClean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dirty="0">
                                    <a:latin typeface="Cambria Math" charset="0"/>
                                    <a:ea typeface="微软雅黑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CN" dirty="0">
                                    <a:latin typeface="Cambria Math" charset="0"/>
                                    <a:ea typeface="微软雅黑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endParaRPr kumimoji="1" lang="en-US" altLang="zh-CN" sz="1000" dirty="0" smtClean="0">
                  <a:latin typeface="Cambria Math" charset="0"/>
                  <a:ea typeface="微软雅黑" pitchFamily="34" charset="-122"/>
                </a:endParaRPr>
              </a:p>
              <a:p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所以</a:t>
                </a:r>
                <a:endParaRPr kumimoji="1" lang="zh-CN" altLang="en-US" dirty="0">
                  <a:latin typeface="Cambria Math" charset="0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767" y="1097511"/>
                <a:ext cx="11472233" cy="5237271"/>
              </a:xfrm>
              <a:blipFill rotWithShape="0">
                <a:blip r:embed="rId2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损失函数的概率解释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46126" y="6334782"/>
                <a:ext cx="6268958" cy="523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kumimoji="1"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注意：在给定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cs typeface="Microsoft YaHei" charset="-122"/>
                          </a:rPr>
                          <m:t>𝒙</m:t>
                        </m:r>
                      </m:e>
                      <m:sub>
                        <m:r>
                          <a:rPr kumimoji="1" lang="en-US" altLang="zh-CN" sz="28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cs typeface="Microsoft YaHei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Times New Roman" panose="02020603050405020304"/>
                  </a:rPr>
                  <a:t>的情况下，</a:t>
                </a:r>
                <a14:m>
                  <m:oMath xmlns:m="http://schemas.openxmlformats.org/officeDocument/2006/math">
                    <m:r>
                      <a:rPr kumimoji="1" lang="en-US" altLang="zh-CN" sz="2800" dirty="0"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Times New Roman" panose="02020603050405020304"/>
                  </a:rPr>
                  <a:t>为常数</a:t>
                </a:r>
                <a:endParaRPr kumimoji="1"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6334782"/>
                <a:ext cx="6268958" cy="523218"/>
              </a:xfrm>
              <a:prstGeom prst="rect">
                <a:avLst/>
              </a:prstGeom>
              <a:blipFill rotWithShape="0">
                <a:blip r:embed="rId3"/>
                <a:stretch>
                  <a:fillRect l="-2721" t="-11628" r="-1166" b="-31395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051947" y="4922854"/>
                <a:ext cx="6304675" cy="1147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𝑝</m:t>
                      </m:r>
                      <m:d>
                        <m:dPr>
                          <m:ctrlPr>
                            <a:rPr kumimoji="1" lang="is-IS" altLang="zh-CN" sz="280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𝜎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sz="2800" i="0" dirty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exp</m:t>
                      </m:r>
                      <m:d>
                        <m:dPr>
                          <m:ctrlP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47" y="4922854"/>
                <a:ext cx="6304675" cy="11471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1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广告费用与产品销量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5696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数据分析：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chp6_1_EDA_advertising.ipynb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个样本，没有缺失值，看不出来有噪声数据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 每个样本有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个数值</a:t>
            </a:r>
            <a:r>
              <a:rPr kumimoji="1" lang="zh-CN" altLang="en-US" dirty="0"/>
              <a:t>型特征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TV, radio, newspaper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标签：产品销量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特征与特征之间的相关性不太高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特征</a:t>
            </a:r>
            <a:r>
              <a:rPr kumimoji="1" lang="en-US" altLang="zh-CN" dirty="0" smtClean="0"/>
              <a:t>TV</a:t>
            </a:r>
            <a:r>
              <a:rPr kumimoji="1" lang="en-US" altLang="zh-CN" dirty="0"/>
              <a:t>, </a:t>
            </a:r>
            <a:r>
              <a:rPr kumimoji="1" lang="en-US" altLang="zh-CN" dirty="0" smtClean="0"/>
              <a:t>radio</a:t>
            </a:r>
            <a:r>
              <a:rPr kumimoji="1" lang="zh-CN" altLang="en-US" dirty="0" smtClean="0"/>
              <a:t>与标签相关性较高，特征</a:t>
            </a:r>
            <a:r>
              <a:rPr kumimoji="1" lang="en-US" altLang="zh-CN" dirty="0" smtClean="0"/>
              <a:t>newspaper</a:t>
            </a:r>
            <a:r>
              <a:rPr kumimoji="1" lang="zh-CN" altLang="en-US" dirty="0" smtClean="0"/>
              <a:t>相关性不太高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特征工程：</a:t>
            </a:r>
            <a:r>
              <a:rPr kumimoji="1" lang="en-US" altLang="zh-CN" dirty="0"/>
              <a:t> </a:t>
            </a:r>
            <a:r>
              <a:rPr kumimoji="1" lang="en-US" altLang="zh-CN" dirty="0"/>
              <a:t>chp6__</a:t>
            </a:r>
            <a:r>
              <a:rPr kumimoji="1" lang="en-US" altLang="zh-CN" dirty="0" smtClean="0"/>
              <a:t>FE_advertising.ipynb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特征均为数值型特征，暂时不做过多处理，只是对特征做标准化处理，使得各特征处理后均为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均值、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标准差（并不要求是正态分布）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9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广告费用与产品销量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5" y="938213"/>
                <a:ext cx="1125696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zh-CN" dirty="0" smtClean="0"/>
                  <a:t> </a:t>
                </a:r>
                <a:r>
                  <a:rPr kumimoji="1" lang="zh-CN" altLang="en-US" dirty="0" smtClean="0"/>
                  <a:t>模型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最小二乘线性回归（</a:t>
                </a:r>
                <a:r>
                  <a:rPr kumimoji="1" lang="en-US" altLang="zh-CN" dirty="0" smtClean="0"/>
                  <a:t>OLS</a:t>
                </a:r>
                <a:r>
                  <a:rPr kumimoji="1" lang="zh-CN" altLang="en-US" dirty="0" smtClean="0"/>
                  <a:t>）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岭回归：正则参数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kumimoji="1"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Lasso</a:t>
                </a:r>
                <a:r>
                  <a:rPr kumimoji="1" lang="zh-CN" altLang="en-US" dirty="0" smtClean="0"/>
                  <a:t>：</a:t>
                </a:r>
                <a:r>
                  <a:rPr kumimoji="1" lang="zh-CN" altLang="en-US" dirty="0"/>
                  <a:t>正则参数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dirty="0"/>
                  <a:t> </a:t>
                </a:r>
                <a:r>
                  <a:rPr kumimoji="1" lang="zh-CN" altLang="en-US" dirty="0" smtClean="0"/>
                  <a:t>弹性网络：</a:t>
                </a:r>
                <a:r>
                  <a:rPr kumimoji="1" lang="zh-CN" altLang="en-US" dirty="0"/>
                  <a:t>正则参数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L1</a:t>
                </a:r>
                <a:r>
                  <a:rPr kumimoji="1" lang="zh-CN" altLang="en-US" dirty="0" smtClean="0"/>
                  <a:t>正则比例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endParaRPr kumimoji="1" lang="en-US" altLang="zh-CN" sz="1000" dirty="0"/>
              </a:p>
              <a:p>
                <a:pPr>
                  <a:lnSpc>
                    <a:spcPct val="100000"/>
                  </a:lnSpc>
                </a:pPr>
                <a:r>
                  <a:rPr lang="zh-CN" altLang="zh-CN" dirty="0"/>
                  <a:t>数据集中随机</a:t>
                </a:r>
                <a:r>
                  <a:rPr lang="en-US" altLang="zh-CN" dirty="0"/>
                  <a:t>80%</a:t>
                </a:r>
                <a:r>
                  <a:rPr lang="zh-CN" altLang="zh-CN" dirty="0"/>
                  <a:t>样本为训练数据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超参数调优评价指标：</a:t>
                </a:r>
                <a:r>
                  <a:rPr kumimoji="1" lang="en-US" altLang="zh-CN" dirty="0" smtClean="0"/>
                  <a:t>MSE</a:t>
                </a:r>
                <a:r>
                  <a:rPr kumimoji="1" lang="zh-CN" altLang="en-US" dirty="0" smtClean="0"/>
                  <a:t>（红色竖线为最佳超参数）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5" y="938213"/>
                <a:ext cx="11256963" cy="5237271"/>
              </a:xfrm>
              <a:blipFill rotWithShape="0">
                <a:blip r:embed="rId3"/>
                <a:stretch>
                  <a:fillRect l="-920" t="-1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95" y="4260850"/>
            <a:ext cx="3741820" cy="2597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75" y="4260850"/>
            <a:ext cx="3741820" cy="2597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8" y="4260850"/>
            <a:ext cx="3770677" cy="25971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68069" y="44825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岭回归</a:t>
            </a:r>
            <a:endParaRPr lang="zh-CN" altLang="en-US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49855" y="448258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endParaRPr lang="zh-CN" altLang="en-US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35060" y="44817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弹性网络</a:t>
            </a:r>
            <a:endParaRPr lang="zh-CN" altLang="en-US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45380" y="1228639"/>
            <a:ext cx="3687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09405E"/>
                </a:solidFill>
              </a:rPr>
              <a:t>chp6_</a:t>
            </a:r>
            <a:r>
              <a:rPr lang="zh-CN" altLang="en-US" dirty="0" smtClean="0">
                <a:solidFill>
                  <a:srgbClr val="09405E"/>
                </a:solidFill>
              </a:rPr>
              <a:t>3_</a:t>
            </a:r>
            <a:r>
              <a:rPr lang="en-US" altLang="zh-CN" dirty="0" smtClean="0">
                <a:solidFill>
                  <a:srgbClr val="09405E"/>
                </a:solidFill>
              </a:rPr>
              <a:t>t</a:t>
            </a:r>
            <a:r>
              <a:rPr lang="zh-CN" altLang="en-US" dirty="0" smtClean="0">
                <a:solidFill>
                  <a:srgbClr val="09405E"/>
                </a:solidFill>
              </a:rPr>
              <a:t>rain_</a:t>
            </a:r>
            <a:r>
              <a:rPr lang="en-US" altLang="zh-CN" dirty="0" smtClean="0">
                <a:solidFill>
                  <a:srgbClr val="09405E"/>
                </a:solidFill>
              </a:rPr>
              <a:t>t</a:t>
            </a:r>
            <a:r>
              <a:rPr lang="zh-CN" altLang="en-US" dirty="0" smtClean="0">
                <a:solidFill>
                  <a:srgbClr val="09405E"/>
                </a:solidFill>
              </a:rPr>
              <a:t>est_</a:t>
            </a:r>
            <a:r>
              <a:rPr lang="en-US" altLang="zh-CN" dirty="0" smtClean="0">
                <a:solidFill>
                  <a:srgbClr val="09405E"/>
                </a:solidFill>
              </a:rPr>
              <a:t>a</a:t>
            </a:r>
            <a:r>
              <a:rPr lang="zh-CN" altLang="en-US" dirty="0" smtClean="0">
                <a:solidFill>
                  <a:srgbClr val="09405E"/>
                </a:solidFill>
              </a:rPr>
              <a:t>dvertising.ipynb</a:t>
            </a:r>
            <a:endParaRPr lang="zh-CN" altLang="en-US" dirty="0">
              <a:solidFill>
                <a:srgbClr val="094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广告费用与产品销量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r>
              <a:rPr lang="zh-CN" altLang="zh-CN" dirty="0"/>
              <a:t>数据集中随机选择</a:t>
            </a:r>
            <a:r>
              <a:rPr lang="en-US" altLang="zh-CN" dirty="0"/>
              <a:t>20%</a:t>
            </a:r>
            <a:r>
              <a:rPr lang="zh-CN" altLang="zh-CN" dirty="0"/>
              <a:t>样本作为测试数据，其他</a:t>
            </a:r>
            <a:r>
              <a:rPr lang="en-US" altLang="zh-CN" dirty="0"/>
              <a:t>80%</a:t>
            </a:r>
            <a:r>
              <a:rPr lang="zh-CN" altLang="zh-CN" dirty="0"/>
              <a:t>样本为训练数据 </a:t>
            </a:r>
            <a:endParaRPr kumimoji="1" lang="zh-CN" altLang="en-US" dirty="0"/>
          </a:p>
        </p:txBody>
      </p:sp>
      <p:graphicFrame>
        <p:nvGraphicFramePr>
          <p:cNvPr id="4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41194"/>
              </p:ext>
            </p:extLst>
          </p:nvPr>
        </p:nvGraphicFramePr>
        <p:xfrm>
          <a:off x="335991" y="2796786"/>
          <a:ext cx="11087070" cy="256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7414"/>
                <a:gridCol w="2486849"/>
                <a:gridCol w="1947979"/>
                <a:gridCol w="2217414"/>
                <a:gridCol w="2217414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特征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最小二乘</a:t>
                      </a:r>
                      <a:r>
                        <a:rPr lang="zh-CN" sz="2800" kern="9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线性回归</a:t>
                      </a: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系数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岭回归系数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Lasso</a:t>
                      </a: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系数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弹性网络系数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TV</a:t>
                      </a:r>
                      <a:endParaRPr lang="zh-CN" sz="2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3.983944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3.981524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3.921642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3.921642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radio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2.860230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2.858304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2.806374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2.806374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newspaper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0.038194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0.038925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0.000000</a:t>
                      </a:r>
                      <a:endParaRPr lang="zh-CN" sz="2800" kern="9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0.000000</a:t>
                      </a:r>
                      <a:endParaRPr lang="zh-CN" sz="2800" kern="9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截距项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13.969091</a:t>
                      </a:r>
                      <a:endParaRPr lang="zh-CN" sz="2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13.969282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13.972528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13.972528</a:t>
                      </a:r>
                      <a:endParaRPr lang="zh-CN" sz="2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413318" y="1979789"/>
            <a:ext cx="6394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广告数据集上不同线性回归模型的系数 </a:t>
            </a:r>
            <a:endParaRPr lang="zh-CN" altLang="en-US" sz="280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35991" y="5650884"/>
                <a:ext cx="1131136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权值收缩：岭回归、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Lasso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、弹性网络的回归系数的绝对值比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OLS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的小</a:t>
                </a:r>
                <a:endParaRPr lang="en-US" altLang="zh-CN" sz="28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Lasso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的稀疏性：</a:t>
                </a:r>
                <a:r>
                  <a:rPr lang="zh-CN" altLang="zh-CN" sz="2800" kern="1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特征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kern="10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newspappwer</m:t>
                    </m:r>
                  </m:oMath>
                </a14:m>
                <a:r>
                  <a:rPr lang="zh-CN" altLang="zh-CN" sz="2800" kern="1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的系数为</a:t>
                </a:r>
                <a:r>
                  <a:rPr lang="en-US" altLang="zh-CN" sz="2800" kern="1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91" y="5650884"/>
                <a:ext cx="11311366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078" t="-7051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6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广告费用与产品销量</a:t>
            </a:r>
          </a:p>
        </p:txBody>
      </p:sp>
      <p:sp>
        <p:nvSpPr>
          <p:cNvPr id="6" name="矩形 5"/>
          <p:cNvSpPr/>
          <p:nvPr/>
        </p:nvSpPr>
        <p:spPr>
          <a:xfrm>
            <a:off x="2576218" y="1491734"/>
            <a:ext cx="62889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广告数据集上不同线性回归模型</a:t>
            </a:r>
            <a:r>
              <a:rPr lang="zh-CN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方分数）</a:t>
            </a:r>
            <a:r>
              <a:rPr lang="zh-CN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64426192"/>
              </p:ext>
            </p:extLst>
          </p:nvPr>
        </p:nvGraphicFramePr>
        <p:xfrm>
          <a:off x="164892" y="2445844"/>
          <a:ext cx="11582608" cy="2158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16522"/>
                <a:gridCol w="2569588"/>
                <a:gridCol w="2063454"/>
                <a:gridCol w="2316522"/>
                <a:gridCol w="2316522"/>
              </a:tblGrid>
              <a:tr h="808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数据集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最小二乘线性回归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岭回归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Lasso</a:t>
                      </a:r>
                      <a:endParaRPr lang="zh-CN" sz="2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弹性网络</a:t>
                      </a:r>
                    </a:p>
                  </a:txBody>
                  <a:tcPr marL="68580" marR="68580" marT="0" marB="0"/>
                </a:tc>
              </a:tr>
              <a:tr h="6246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0.896285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0.896285</a:t>
                      </a:r>
                      <a:endParaRPr lang="zh-CN" sz="2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0.895925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0.895925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680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测试集上性能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0. 893729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0. 893865</a:t>
                      </a:r>
                      <a:endParaRPr lang="zh-CN" sz="2800" kern="9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0. 899197</a:t>
                      </a:r>
                      <a:endParaRPr lang="zh-CN" sz="2800" kern="9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0. 899197</a:t>
                      </a:r>
                      <a:endParaRPr lang="zh-CN" sz="2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87374" y="4752883"/>
            <a:ext cx="11160126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最小二乘线性回归模型在训练集上性能最好，但在测试集上性能</a:t>
            </a:r>
            <a:r>
              <a:rPr lang="zh-CN" altLang="zh-CN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最差</a:t>
            </a:r>
            <a:r>
              <a:rPr lang="zh-CN" altLang="en-US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（过拟合）</a:t>
            </a:r>
            <a:endParaRPr lang="en-US" altLang="zh-CN" sz="2800" kern="1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zh-CN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lang="en-US" altLang="zh-CN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弹性网络</a:t>
            </a:r>
            <a:r>
              <a:rPr lang="zh-CN" altLang="zh-CN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zh-CN" altLang="zh-CN" sz="28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测试集上性能最好</a:t>
            </a:r>
            <a:r>
              <a:rPr lang="zh-CN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1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115353"/>
            <a:ext cx="5653805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回归任务的损失函数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线性回归的的优化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回归任务的模型性能评价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数据探索分析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数据编码和预处理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案例：广告费用与产品销量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案例：共享单车骑行量预测</a:t>
            </a:r>
            <a:endParaRPr kumimoji="1"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3918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共享单车骑行量预测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数据分析：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chp6_1_EDA_bikesharing.ipynb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两年每天的骑行量以及当天的天气情况</a:t>
            </a:r>
            <a:endParaRPr kumimoji="1" lang="en-US" altLang="zh-CN" sz="2800" dirty="0" smtClean="0"/>
          </a:p>
          <a:p>
            <a:pPr lvl="1">
              <a:lnSpc>
                <a:spcPct val="100000"/>
              </a:lnSpc>
            </a:pPr>
            <a:r>
              <a:rPr kumimoji="1" lang="en-US" altLang="zh-CN" sz="2800" dirty="0" smtClean="0"/>
              <a:t>731</a:t>
            </a:r>
            <a:r>
              <a:rPr kumimoji="1" lang="zh-CN" altLang="en-US" sz="2800" dirty="0" smtClean="0"/>
              <a:t>个样本，没有缺失值</a:t>
            </a:r>
            <a:endParaRPr kumimoji="1" lang="en-US" altLang="zh-CN" sz="2800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sz="2800" dirty="0" smtClean="0"/>
              <a:t> 每个样本有</a:t>
            </a:r>
            <a:r>
              <a:rPr kumimoji="1" lang="en-US" altLang="zh-CN" sz="2800" dirty="0" smtClean="0"/>
              <a:t>12</a:t>
            </a:r>
            <a:r>
              <a:rPr kumimoji="1" lang="zh-CN" altLang="en-US" sz="2800" dirty="0" smtClean="0"/>
              <a:t>个特征：</a:t>
            </a:r>
            <a:endParaRPr kumimoji="1" lang="en-US" altLang="zh-CN" sz="2800" dirty="0"/>
          </a:p>
          <a:p>
            <a:pPr lvl="2">
              <a:lnSpc>
                <a:spcPct val="100000"/>
              </a:lnSpc>
            </a:pPr>
            <a:r>
              <a:rPr kumimoji="1" lang="zh-CN" altLang="en-US" sz="28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时间信息：年、季节、月份、日期、星期、是否为工作日、是否为节假日</a:t>
            </a:r>
            <a:endParaRPr kumimoji="1" lang="en-US" altLang="zh-CN" sz="2800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2">
              <a:lnSpc>
                <a:spcPct val="100000"/>
              </a:lnSpc>
            </a:pPr>
            <a:r>
              <a:rPr kumimoji="1" lang="zh-CN" altLang="en-US" sz="28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天气情况：天</a:t>
            </a:r>
            <a:r>
              <a:rPr kumimoji="1" lang="zh-CN" altLang="en-US" sz="2800" kern="12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气概况（</a:t>
            </a:r>
            <a:r>
              <a:rPr kumimoji="1" lang="zh-CN" altLang="en-US" sz="28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晴、阴、小雨雪、大雨雪）、湿度、温度、体感温度、风速</a:t>
            </a:r>
            <a:endParaRPr kumimoji="1" lang="en-US" altLang="zh-CN" sz="2800" kern="12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标签：骑行量</a:t>
            </a:r>
            <a:endParaRPr kumimoji="1" lang="en-US" altLang="zh-CN" sz="2800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有些特征相关性很高（季节与月份、温度与体感温度），冗余大</a:t>
            </a:r>
            <a:endParaRPr kumimoji="1"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76790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共享单车骑行量预测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5696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 smtClean="0"/>
              <a:t>特征工程：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/>
              <a:t>chp6_2_FE_</a:t>
            </a:r>
            <a:r>
              <a:rPr kumimoji="1" lang="en-US" altLang="zh-CN" dirty="0"/>
              <a:t>bikesharing</a:t>
            </a:r>
            <a:r>
              <a:rPr kumimoji="1" lang="en-US" altLang="zh-CN" dirty="0" smtClean="0"/>
              <a:t>.ipynb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sz="2800" dirty="0" smtClean="0"/>
              <a:t> 数值</a:t>
            </a:r>
            <a:r>
              <a:rPr kumimoji="1" lang="zh-CN" altLang="en-US" sz="2800" dirty="0"/>
              <a:t>型</a:t>
            </a:r>
            <a:r>
              <a:rPr kumimoji="1" lang="zh-CN" altLang="en-US" sz="2800" dirty="0" smtClean="0"/>
              <a:t>特征</a:t>
            </a:r>
            <a:r>
              <a:rPr kumimoji="1" lang="zh-CN" altLang="en-US" sz="2800" dirty="0"/>
              <a:t>做标准化处理</a:t>
            </a:r>
            <a:r>
              <a:rPr kumimoji="1" lang="zh-CN" altLang="en-US" sz="2800" dirty="0" smtClean="0"/>
              <a:t>：湿度</a:t>
            </a:r>
            <a:r>
              <a:rPr kumimoji="1" lang="zh-CN" altLang="en-US" sz="2800" dirty="0"/>
              <a:t>、温度、体感温度、风速</a:t>
            </a:r>
            <a:r>
              <a:rPr kumimoji="1" lang="zh-CN" altLang="en-US" sz="2800" dirty="0" smtClean="0"/>
              <a:t>特征</a:t>
            </a:r>
            <a:endParaRPr kumimoji="1" lang="en-US" altLang="zh-CN" sz="2800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类别型特征取值均不多，独热编码：</a:t>
            </a:r>
            <a:r>
              <a:rPr kumimoji="1" lang="zh-CN" altLang="en-US" sz="2800" dirty="0"/>
              <a:t>季节、月份</a:t>
            </a:r>
            <a:r>
              <a:rPr kumimoji="1" lang="zh-CN" altLang="en-US" sz="2800" dirty="0" smtClean="0"/>
              <a:t>、星期、</a:t>
            </a:r>
            <a:r>
              <a:rPr kumimoji="1" lang="zh-CN" altLang="en-US" sz="2800" dirty="0"/>
              <a:t>天气</a:t>
            </a:r>
            <a:r>
              <a:rPr kumimoji="1" lang="zh-CN" altLang="en-US" sz="2800" dirty="0" smtClean="0"/>
              <a:t>概况</a:t>
            </a:r>
            <a:endParaRPr kumimoji="1" lang="en-US" altLang="zh-CN" sz="2800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二值特征编码为</a:t>
            </a:r>
            <a:r>
              <a:rPr kumimoji="1" lang="en-US" altLang="zh-CN" sz="2800" dirty="0" smtClean="0"/>
              <a:t>0/1</a:t>
            </a:r>
            <a:r>
              <a:rPr kumimoji="1" lang="zh-CN" altLang="en-US" sz="2800" dirty="0" smtClean="0"/>
              <a:t>：年份、</a:t>
            </a:r>
            <a:r>
              <a:rPr kumimoji="1" lang="zh-CN" altLang="en-US" sz="2800" dirty="0"/>
              <a:t>是否为工作日、是否为</a:t>
            </a:r>
            <a:r>
              <a:rPr kumimoji="1" lang="zh-CN" altLang="en-US" sz="2800" dirty="0" smtClean="0"/>
              <a:t>节假日</a:t>
            </a:r>
            <a:endParaRPr kumimoji="1" lang="en-US" altLang="zh-CN" sz="2800" dirty="0" smtClean="0"/>
          </a:p>
          <a:p>
            <a:pPr lvl="1">
              <a:lnSpc>
                <a:spcPct val="100000"/>
              </a:lnSpc>
            </a:pPr>
            <a:r>
              <a:rPr kumimoji="1" lang="en-US" altLang="zh-CN" sz="2800" dirty="0" smtClean="0"/>
              <a:t> </a:t>
            </a:r>
            <a:r>
              <a:rPr kumimoji="1" lang="zh-CN" altLang="en-US" sz="2800" dirty="0" smtClean="0"/>
              <a:t>每个</a:t>
            </a:r>
            <a:r>
              <a:rPr kumimoji="1" lang="zh-CN" altLang="en-US" sz="2800" dirty="0"/>
              <a:t>日期只有</a:t>
            </a:r>
            <a:r>
              <a:rPr kumimoji="1" lang="en-US" altLang="zh-CN" sz="2800" dirty="0"/>
              <a:t>2</a:t>
            </a:r>
            <a:r>
              <a:rPr kumimoji="1" lang="zh-CN" altLang="en-US" sz="2800" dirty="0"/>
              <a:t>个样本，所以去掉特征“日期”</a:t>
            </a:r>
            <a:endParaRPr kumimoji="1" lang="en-US" altLang="zh-CN" sz="2800" dirty="0"/>
          </a:p>
          <a:p>
            <a:pPr lvl="1">
              <a:lnSpc>
                <a:spcPct val="10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3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6" y="4201188"/>
            <a:ext cx="4165003" cy="26568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53" y="4201188"/>
            <a:ext cx="4165003" cy="26568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共享单车骑行量预测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5" y="938213"/>
                <a:ext cx="1125696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zh-CN" dirty="0" smtClean="0"/>
                  <a:t> </a:t>
                </a:r>
                <a:r>
                  <a:rPr kumimoji="1" lang="zh-CN" altLang="en-US" dirty="0" smtClean="0"/>
                  <a:t>模型</a:t>
                </a:r>
                <a:endParaRPr kumimoji="1" lang="en-US" altLang="zh-CN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最小二乘线性回归（</a:t>
                </a:r>
                <a:r>
                  <a:rPr kumimoji="1" lang="en-US" altLang="zh-CN" sz="2800" dirty="0" smtClean="0"/>
                  <a:t>OLS</a:t>
                </a:r>
                <a:r>
                  <a:rPr kumimoji="1" lang="zh-CN" altLang="en-US" sz="2800" dirty="0" smtClean="0"/>
                  <a:t>）</a:t>
                </a:r>
                <a:endParaRPr kumimoji="1"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岭回归：正则参数</a:t>
                </a:r>
                <a14:m>
                  <m:oMath xmlns:m="http://schemas.openxmlformats.org/officeDocument/2006/math">
                    <m:r>
                      <a:rPr kumimoji="1" lang="zh-CN" alt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kumimoji="1" lang="en-US" altLang="zh-CN" sz="2800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 smtClean="0"/>
                  <a:t> </a:t>
                </a:r>
                <a:r>
                  <a:rPr kumimoji="1" lang="en-US" altLang="zh-CN" sz="2800" dirty="0" smtClean="0"/>
                  <a:t>Lasso</a:t>
                </a:r>
                <a:r>
                  <a:rPr kumimoji="1" lang="zh-CN" altLang="en-US" sz="2800" dirty="0" smtClean="0"/>
                  <a:t>：</a:t>
                </a:r>
                <a:r>
                  <a:rPr kumimoji="1" lang="zh-CN" altLang="en-US" sz="2800" dirty="0"/>
                  <a:t>正则参数</a:t>
                </a:r>
                <a14:m>
                  <m:oMath xmlns:m="http://schemas.openxmlformats.org/officeDocument/2006/math"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kumimoji="1" lang="en-US" altLang="zh-CN" sz="2800" dirty="0" smtClean="0"/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弹性网络：</a:t>
                </a:r>
                <a:r>
                  <a:rPr kumimoji="1" lang="zh-CN" altLang="en-US" sz="2800" dirty="0"/>
                  <a:t>正则参数</a:t>
                </a:r>
                <a14:m>
                  <m:oMath xmlns:m="http://schemas.openxmlformats.org/officeDocument/2006/math">
                    <m:r>
                      <a:rPr kumimoji="1" lang="zh-CN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kumimoji="1" lang="zh-CN" altLang="en-US" sz="2800" dirty="0" smtClean="0"/>
                  <a:t>和</a:t>
                </a:r>
                <a:r>
                  <a:rPr kumimoji="1" lang="en-US" altLang="zh-CN" sz="2800" dirty="0" smtClean="0"/>
                  <a:t>L1</a:t>
                </a:r>
                <a:r>
                  <a:rPr kumimoji="1" lang="zh-CN" altLang="en-US" sz="2800" dirty="0" smtClean="0"/>
                  <a:t>正则</a:t>
                </a:r>
                <a:r>
                  <a:rPr kumimoji="1" lang="zh-CN" altLang="en-US" sz="2800" dirty="0" smtClean="0"/>
                  <a:t>比例</a:t>
                </a:r>
                <a:endParaRPr kumimoji="1" lang="en-US" altLang="zh-CN" sz="1000" dirty="0"/>
              </a:p>
              <a:p>
                <a:pPr>
                  <a:lnSpc>
                    <a:spcPct val="100000"/>
                  </a:lnSpc>
                </a:pPr>
                <a:r>
                  <a:rPr lang="zh-CN" altLang="zh-CN" dirty="0"/>
                  <a:t>数据集中</a:t>
                </a:r>
                <a:r>
                  <a:rPr lang="zh-CN" altLang="zh-CN" dirty="0" smtClean="0"/>
                  <a:t>随机</a:t>
                </a:r>
                <a:r>
                  <a:rPr lang="en-US" altLang="zh-CN" dirty="0" smtClean="0"/>
                  <a:t>80</a:t>
                </a:r>
                <a:r>
                  <a:rPr lang="en-US" altLang="zh-CN" dirty="0"/>
                  <a:t>%</a:t>
                </a:r>
                <a:r>
                  <a:rPr lang="zh-CN" altLang="zh-CN" dirty="0"/>
                  <a:t>样本为训练</a:t>
                </a:r>
                <a:r>
                  <a:rPr lang="zh-CN" altLang="zh-CN" dirty="0" smtClean="0"/>
                  <a:t>数据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超参数调优评价指标：</a:t>
                </a:r>
                <a:r>
                  <a:rPr kumimoji="1" lang="en-US" altLang="zh-CN" dirty="0" smtClean="0"/>
                  <a:t>MSE</a:t>
                </a:r>
                <a:r>
                  <a:rPr kumimoji="1" lang="zh-CN" altLang="en-US" dirty="0" smtClean="0"/>
                  <a:t>（红色竖线为最佳超参数）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5" y="938213"/>
                <a:ext cx="11256963" cy="5237271"/>
              </a:xfrm>
              <a:blipFill rotWithShape="0">
                <a:blip r:embed="rId5"/>
                <a:stretch>
                  <a:fillRect l="-920" t="-1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968069" y="44825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岭回归</a:t>
            </a:r>
            <a:endParaRPr lang="zh-CN" altLang="en-US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59655" y="448258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endParaRPr lang="zh-CN" altLang="en-US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89607" y="1228639"/>
            <a:ext cx="3113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3_Train_Test_Advertising.ipynb</a:t>
            </a:r>
          </a:p>
        </p:txBody>
      </p:sp>
    </p:spTree>
    <p:extLst>
      <p:ext uri="{BB962C8B-B14F-4D97-AF65-F5344CB8AC3E}">
        <p14:creationId xmlns:p14="http://schemas.microsoft.com/office/powerpoint/2010/main" val="117904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共享单车骑行量预测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r>
              <a:rPr lang="zh-CN" altLang="zh-CN" dirty="0"/>
              <a:t>数据集中随机选择</a:t>
            </a:r>
            <a:r>
              <a:rPr lang="en-US" altLang="zh-CN" dirty="0"/>
              <a:t>20%</a:t>
            </a:r>
            <a:r>
              <a:rPr lang="zh-CN" altLang="zh-CN" dirty="0"/>
              <a:t>样本作为测试数据，其他</a:t>
            </a:r>
            <a:r>
              <a:rPr lang="en-US" altLang="zh-CN" dirty="0"/>
              <a:t>80%</a:t>
            </a:r>
            <a:r>
              <a:rPr lang="zh-CN" altLang="zh-CN" dirty="0"/>
              <a:t>样本为训练数据 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1353" y="5700394"/>
            <a:ext cx="119321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权值收缩：岭回归、</a:t>
            </a:r>
            <a:r>
              <a:rPr lang="en-U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、弹性网络的回归系数的绝对值比</a:t>
            </a:r>
            <a:r>
              <a:rPr lang="en-U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OLS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小得多</a:t>
            </a:r>
            <a:endParaRPr lang="en-US" altLang="zh-CN" sz="28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的稀疏性：</a:t>
            </a:r>
            <a:r>
              <a:rPr lang="en-U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zh-CN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特征的</a:t>
            </a:r>
            <a:r>
              <a:rPr lang="zh-CN" altLang="zh-CN" sz="28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系数为</a:t>
            </a:r>
            <a:r>
              <a:rPr lang="en-US" altLang="zh-CN" sz="28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96" y="2128272"/>
            <a:ext cx="3865504" cy="2395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97" y="2128272"/>
            <a:ext cx="3838282" cy="23955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7336"/>
            <a:ext cx="3838282" cy="25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共享单车骑行量预测</a:t>
            </a:r>
          </a:p>
        </p:txBody>
      </p:sp>
      <p:sp>
        <p:nvSpPr>
          <p:cNvPr id="6" name="矩形 5"/>
          <p:cNvSpPr/>
          <p:nvPr/>
        </p:nvSpPr>
        <p:spPr>
          <a:xfrm>
            <a:off x="2042195" y="1240255"/>
            <a:ext cx="700704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共享单车</a:t>
            </a:r>
            <a:r>
              <a:rPr lang="zh-CN" altLang="zh-CN" sz="28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lang="zh-CN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集上不同线性回归模型</a:t>
            </a:r>
            <a:r>
              <a:rPr lang="zh-CN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RMSE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4022869"/>
              </p:ext>
            </p:extLst>
          </p:nvPr>
        </p:nvGraphicFramePr>
        <p:xfrm>
          <a:off x="746125" y="2226508"/>
          <a:ext cx="10436536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134"/>
                <a:gridCol w="2894167"/>
                <a:gridCol w="2324101"/>
                <a:gridCol w="2609134"/>
              </a:tblGrid>
              <a:tr h="3111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数据集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最小二乘线性回归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岭回归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Lasso</a:t>
                      </a:r>
                      <a:endParaRPr lang="zh-CN" sz="2800" kern="9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b"/>
                </a:tc>
              </a:tr>
              <a:tr h="2044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752.257390</a:t>
                      </a:r>
                      <a:endParaRPr lang="zh-CN" sz="2800" kern="900" dirty="0">
                        <a:solidFill>
                          <a:schemeClr val="dk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754.036662</a:t>
                      </a:r>
                      <a:endParaRPr lang="zh-CN" sz="2800" kern="900">
                        <a:solidFill>
                          <a:schemeClr val="dk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752.643468</a:t>
                      </a:r>
                      <a:endParaRPr lang="zh-CN" sz="2800" kern="900">
                        <a:solidFill>
                          <a:schemeClr val="dk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9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测试集上性能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785.595792</a:t>
                      </a:r>
                      <a:endParaRPr lang="zh-CN" sz="2800" kern="900">
                        <a:solidFill>
                          <a:schemeClr val="dk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solidFill>
                            <a:srgbClr val="C000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776.975361</a:t>
                      </a:r>
                      <a:endParaRPr lang="zh-CN" sz="2800" kern="900" dirty="0">
                        <a:solidFill>
                          <a:srgbClr val="C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900" dirty="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784.878890</a:t>
                      </a:r>
                      <a:endParaRPr lang="zh-CN" sz="2800" kern="900" dirty="0">
                        <a:solidFill>
                          <a:schemeClr val="dk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746125" y="4208453"/>
            <a:ext cx="11160126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最小二乘线性回归模型在训练集上性能最好，但在测试集上性能</a:t>
            </a:r>
            <a:r>
              <a:rPr lang="zh-CN" altLang="zh-CN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最差</a:t>
            </a:r>
            <a:r>
              <a:rPr lang="zh-CN" altLang="en-US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（过拟合）</a:t>
            </a:r>
            <a:endParaRPr lang="en-US" altLang="zh-CN" sz="2800" kern="1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岭回归</a:t>
            </a:r>
            <a:r>
              <a:rPr lang="zh-CN" altLang="zh-CN" sz="2800" kern="1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zh-CN" altLang="zh-CN" sz="2800" kern="1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测试集上性能最好</a:t>
            </a:r>
            <a:r>
              <a:rPr lang="zh-CN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7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719767" y="1097511"/>
            <a:ext cx="10590963" cy="2544771"/>
          </a:xfrm>
        </p:spPr>
        <p:txBody>
          <a:bodyPr/>
          <a:lstStyle/>
          <a:p>
            <a:r>
              <a:rPr kumimoji="1" lang="zh-CN" altLang="en-US" dirty="0" smtClean="0"/>
              <a:t>单个数据点的</a:t>
            </a:r>
            <a:r>
              <a:rPr kumimoji="1" lang="zh-CN" altLang="en-US" dirty="0"/>
              <a:t>概率密度函数为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lvl="1"/>
            <a:endParaRPr kumimoji="1" lang="en-US" altLang="zh-CN" dirty="0">
              <a:latin typeface="Cambria Math" charset="0"/>
              <a:ea typeface="微软雅黑" pitchFamily="34" charset="-122"/>
            </a:endParaRPr>
          </a:p>
          <a:p>
            <a:pPr lvl="1"/>
            <a:endParaRPr kumimoji="1" lang="en-US" altLang="zh-CN" dirty="0" smtClean="0">
              <a:latin typeface="Cambria Math" charset="0"/>
              <a:ea typeface="微软雅黑" pitchFamily="34" charset="-122"/>
            </a:endParaRPr>
          </a:p>
          <a:p>
            <a:pPr lvl="1"/>
            <a:endParaRPr kumimoji="1" lang="en-US" altLang="zh-CN" dirty="0" smtClean="0">
              <a:latin typeface="Cambria Math" charset="0"/>
              <a:ea typeface="微软雅黑" pitchFamily="34" charset="-122"/>
            </a:endParaRPr>
          </a:p>
          <a:p>
            <a:r>
              <a:rPr kumimoji="1" lang="zh-CN" altLang="en-US" dirty="0" smtClean="0">
                <a:latin typeface="Cambria Math" charset="0"/>
                <a:ea typeface="微软雅黑" pitchFamily="34" charset="-122"/>
              </a:rPr>
              <a:t>则</a:t>
            </a:r>
            <a:r>
              <a:rPr kumimoji="1" lang="en-US" altLang="zh-CN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log</a:t>
            </a:r>
            <a:r>
              <a:rPr kumimoji="1"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似然函数</a:t>
            </a:r>
            <a:r>
              <a:rPr kumimoji="1" lang="zh-CN" altLang="en-US" dirty="0"/>
              <a:t>为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损失函数的概率解释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40652" y="1760057"/>
                <a:ext cx="6304675" cy="1147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𝑝</m:t>
                      </m:r>
                      <m:d>
                        <m:dPr>
                          <m:ctrlPr>
                            <a:rPr kumimoji="1" lang="is-I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mr-I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kumimoji="1" lang="mr-I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𝜎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sz="2800" i="0" dirty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exp</m:t>
                      </m:r>
                      <m:d>
                        <m:dPr>
                          <m:ctrlP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8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52" y="1760057"/>
                <a:ext cx="6304675" cy="11471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540652" y="3642282"/>
                <a:ext cx="4531240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𝓁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𝑝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(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𝒟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)</m:t>
                          </m:r>
                        </m:e>
                      </m:func>
                      <m:r>
                        <a:rPr kumimoji="1" lang="zh-CN" altLang="en-US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 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ln</m:t>
                          </m:r>
                          <m: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 </m:t>
                          </m:r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is-IS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40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52" y="3642282"/>
                <a:ext cx="4531240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693247" y="4815182"/>
                <a:ext cx="5291449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n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kumimoji="1" lang="mr-IN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1" lang="en-US" altLang="zh-CN" sz="240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mr-IN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is-I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kumimoji="1" lang="en-US" altLang="zh-CN" sz="2400" i="1" dirty="0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微软雅黑" pitchFamily="34" charset="-122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kumimoji="1" lang="en-US" altLang="zh-CN" sz="2400" dirty="0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微软雅黑" pitchFamily="34" charset="-122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zh-CN" sz="2400" dirty="0">
                                                          <a:solidFill>
                                                            <a:srgbClr val="09405E"/>
                                                          </a:solidFill>
                                                          <a:latin typeface="Cambria Math" charset="0"/>
                                                          <a:ea typeface="微软雅黑" pitchFamily="34" charset="-122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1" lang="en-US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1" lang="en-US" altLang="zh-CN" sz="24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  <a:cs typeface="Microsoft YaHei" charset="-122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  <a:cs typeface="Microsoft YaHei" charset="-122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4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247" y="4815182"/>
                <a:ext cx="5291449" cy="11308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693247" y="5747056"/>
                <a:ext cx="5753370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=−</m:t>
                      </m:r>
                      <m:f>
                        <m:f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n</m:t>
                          </m:r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−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𝑁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ln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𝜎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is-IS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247" y="5747056"/>
                <a:ext cx="5753370" cy="11308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2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线性回归</a:t>
            </a:r>
            <a:endParaRPr kumimoji="1" lang="en-US" altLang="zh-CN" dirty="0" smtClean="0"/>
          </a:p>
          <a:p>
            <a:pPr lvl="1"/>
            <a:r>
              <a:rPr kumimoji="1" lang="zh-CN" altLang="en-US" sz="2800" dirty="0"/>
              <a:t> </a:t>
            </a:r>
            <a:r>
              <a:rPr kumimoji="1" lang="zh-CN" altLang="en-US" sz="2800" dirty="0" smtClean="0"/>
              <a:t>函数集合：输入特征的线性组合</a:t>
            </a:r>
            <a:endParaRPr kumimoji="1" lang="en-US" altLang="zh-CN" sz="2800" dirty="0" smtClean="0"/>
          </a:p>
          <a:p>
            <a:pPr lvl="1"/>
            <a:r>
              <a:rPr kumimoji="1" lang="zh-CN" altLang="en-US" sz="2800" dirty="0" smtClean="0"/>
              <a:t> 目标函数</a:t>
            </a:r>
            <a:endParaRPr kumimoji="1" lang="en-US" altLang="zh-CN" sz="2800" dirty="0" smtClean="0"/>
          </a:p>
          <a:p>
            <a:pPr lvl="2"/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损失函数： </a:t>
            </a:r>
            <a:r>
              <a:rPr kumimoji="1" lang="en-U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损失、</a:t>
            </a:r>
            <a:r>
              <a:rPr kumimoji="1" lang="en-U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损失、</a:t>
            </a:r>
            <a:r>
              <a:rPr kumimoji="1" lang="en-U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</a:t>
            </a:r>
            <a:endParaRPr kumimoji="1"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kumimoji="1"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正则</a:t>
            </a: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项：</a:t>
            </a:r>
            <a:r>
              <a:rPr kumimoji="1" lang="en-U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正则、</a:t>
            </a:r>
            <a:r>
              <a:rPr kumimoji="1" lang="en-U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</a:p>
          <a:p>
            <a:pPr lvl="1"/>
            <a:r>
              <a:rPr kumimoji="1" lang="zh-CN" altLang="en-US" sz="2800" dirty="0" smtClean="0"/>
              <a:t> 优化方法：解析法、</a:t>
            </a:r>
            <a:r>
              <a:rPr kumimoji="1" lang="zh-CN" altLang="en-US" sz="2800" dirty="0" smtClean="0">
                <a:solidFill>
                  <a:srgbClr val="C00000"/>
                </a:solidFill>
              </a:rPr>
              <a:t>梯度下降</a:t>
            </a:r>
            <a:r>
              <a:rPr kumimoji="1" lang="zh-CN" altLang="en-US" sz="2800" dirty="0" smtClean="0"/>
              <a:t>、坐标下降</a:t>
            </a:r>
            <a:endParaRPr kumimoji="1" lang="en-US" altLang="zh-CN" sz="2800" dirty="0" smtClean="0"/>
          </a:p>
          <a:p>
            <a:pPr lvl="1"/>
            <a:endParaRPr kumimoji="1" lang="en-US" altLang="zh-CN" sz="1050" dirty="0"/>
          </a:p>
          <a:p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中的线性回归实现</a:t>
            </a:r>
            <a:endParaRPr kumimoji="1" lang="en-US" altLang="zh-CN" dirty="0" smtClean="0"/>
          </a:p>
          <a:p>
            <a:pPr lvl="1"/>
            <a:r>
              <a:rPr kumimoji="1" lang="zh-CN" altLang="en-US" sz="2800" dirty="0"/>
              <a:t> </a:t>
            </a:r>
            <a:r>
              <a:rPr kumimoji="1" lang="en-US" altLang="zh-CN" sz="2800" dirty="0" err="1" smtClean="0"/>
              <a:t>LinearRegression</a:t>
            </a:r>
            <a:endParaRPr kumimoji="1" lang="en-US" altLang="zh-CN" sz="2800" dirty="0" smtClean="0"/>
          </a:p>
          <a:p>
            <a:pPr lvl="1"/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Ridge/</a:t>
            </a:r>
            <a:r>
              <a:rPr kumimoji="1" lang="en-US" altLang="zh-CN" sz="2800" dirty="0" err="1" smtClean="0"/>
              <a:t>RidgeCV</a:t>
            </a:r>
            <a:endParaRPr kumimoji="1" lang="en-US" altLang="zh-CN" sz="2800" dirty="0" smtClean="0"/>
          </a:p>
          <a:p>
            <a:pPr lvl="1"/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Lasso/</a:t>
            </a:r>
            <a:r>
              <a:rPr kumimoji="1" lang="en-US" altLang="zh-CN" sz="2800" dirty="0" err="1" smtClean="0"/>
              <a:t>LassoCV</a:t>
            </a:r>
            <a:endParaRPr kumimoji="1" lang="en-US" altLang="zh-CN" sz="2800" dirty="0" smtClean="0"/>
          </a:p>
          <a:p>
            <a:pPr lvl="1"/>
            <a:r>
              <a:rPr kumimoji="1" lang="zh-CN" altLang="en-US" sz="2800" dirty="0"/>
              <a:t> </a:t>
            </a:r>
            <a:r>
              <a:rPr kumimoji="1" lang="en-US" altLang="zh-CN" sz="2800" dirty="0" err="1" smtClean="0"/>
              <a:t>HuberRegression</a:t>
            </a:r>
            <a:endParaRPr kumimoji="1" lang="en-US" altLang="zh-CN" sz="2800" dirty="0" smtClean="0"/>
          </a:p>
          <a:p>
            <a:pPr lvl="1"/>
            <a:r>
              <a:rPr kumimoji="1" lang="en-US" altLang="zh-CN" sz="2800" dirty="0"/>
              <a:t> </a:t>
            </a:r>
            <a:r>
              <a:rPr kumimoji="1" lang="en-US" altLang="zh-CN" sz="2800" dirty="0" err="1" smtClean="0"/>
              <a:t>SGDRegression</a:t>
            </a:r>
            <a:endParaRPr kumimoji="1" lang="en-US" altLang="zh-CN" sz="2800" dirty="0" smtClean="0"/>
          </a:p>
          <a:p>
            <a:pPr lvl="1"/>
            <a:endParaRPr kumimoji="1" lang="zh-C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2839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19767" y="1097511"/>
                <a:ext cx="11472233" cy="2544771"/>
              </a:xfrm>
            </p:spPr>
            <p:txBody>
              <a:bodyPr/>
              <a:lstStyle/>
              <a:p>
                <a:r>
                  <a:rPr kumimoji="1" lang="en-US" altLang="zh-CN" dirty="0" smtClean="0"/>
                  <a:t>log</a:t>
                </a:r>
                <a:r>
                  <a:rPr kumimoji="1" lang="zh-CN" altLang="en-US" dirty="0"/>
                  <a:t>似然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 smtClean="0"/>
                  <a:t>取最大值时，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mr-IN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is-IS" altLang="zh-CN" i="1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CN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−</m:t>
                                    </m:r>
                                    <m:r>
                                      <a:rPr kumimoji="1" lang="en-US" altLang="zh-CN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i="1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i="1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kumimoji="1" lang="zh-CN" altLang="en-US" dirty="0" smtClean="0"/>
                  <a:t>取最大值，从而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is-IS" altLang="zh-CN" i="1">
                            <a:latin typeface="Cambria Math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kumimoji="1" lang="mr-IN" altLang="zh-CN" i="1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mr-IN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is-IS" altLang="zh-CN" i="1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CN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−</m:t>
                                    </m:r>
                                    <m:r>
                                      <a:rPr kumimoji="1" lang="en-US" altLang="zh-CN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kumimoji="1" lang="en-US" altLang="zh-CN" i="1" dirty="0">
                                            <a:latin typeface="Cambria Math" charset="0"/>
                                            <a:ea typeface="微软雅黑" pitchFamily="34" charset="-12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CN" i="1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dirty="0">
                                                <a:latin typeface="Cambria Math" charset="0"/>
                                                <a:ea typeface="微软雅黑" pitchFamily="34" charset="-12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1" lang="en-US" altLang="zh-CN" i="1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1" lang="en-US" altLang="zh-CN" i="1">
                                    <a:latin typeface="Cambria Math" charset="0"/>
                                    <a:ea typeface="微软雅黑" pitchFamily="34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kumimoji="1" lang="zh-CN" altLang="en-US" dirty="0" smtClean="0"/>
                  <a:t>取最小值。</a:t>
                </a:r>
                <a:endParaRPr kumimoji="1" lang="en-US" altLang="zh-CN" dirty="0" smtClean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zh-CN" alt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zh-CN" altLang="en-US" i="1">
                            <a:latin typeface="Cambria Math" charset="0"/>
                          </a:rPr>
                          <m:t>𝑖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zh-CN" alt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1" lang="mr-IN" altLang="zh-CN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is-IS" altLang="zh-CN" i="1" dirty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 dirty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i="1" dirty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i="1" dirty="0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i="1" dirty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 dirty="0">
                                            <a:latin typeface="Cambria Math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 dirty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1" lang="zh-CN" altLang="en-US" i="1">
                            <a:latin typeface="Cambria Math" charset="0"/>
                          </a:rPr>
                          <m:t>RSS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𝑓</m:t>
                        </m:r>
                        <m:r>
                          <a:rPr kumimoji="1" lang="zh-CN" alt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zh-CN" altLang="en-US" dirty="0"/>
                  <a:t>刚好是残差平方和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训练集上的</a:t>
                </a:r>
                <a:r>
                  <a:rPr kumimoji="1" lang="en-US" altLang="zh-CN" dirty="0"/>
                  <a:t>L2</a:t>
                </a:r>
                <a:r>
                  <a:rPr kumimoji="1" lang="zh-CN" altLang="en-US" dirty="0"/>
                  <a:t>损失之和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19767" y="1097511"/>
                <a:ext cx="11472233" cy="2544771"/>
              </a:xfrm>
              <a:blipFill rotWithShape="0">
                <a:blip r:embed="rId2"/>
                <a:stretch>
                  <a:fillRect l="-903" r="-4198" b="-58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损失函数的概率解释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67284" y="1717954"/>
                <a:ext cx="7575022" cy="1355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32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𝓁</m:t>
                      </m:r>
                      <m:d>
                        <m:dPr>
                          <m:ctrlP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32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num>
                        <m:den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n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−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𝑁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ln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𝜎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is-IS" altLang="zh-CN" sz="28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8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8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84" y="1717954"/>
                <a:ext cx="7575022" cy="135505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908550" y="6092321"/>
            <a:ext cx="94949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所以：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极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大似然估计等价于最小二</a:t>
            </a:r>
            <a:r>
              <a:rPr lang="zh-CN" altLang="en-US" sz="28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乘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（最小</a:t>
            </a:r>
            <a:r>
              <a:rPr lang="en-US" altLang="zh-CN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L2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损失函数）。</a:t>
            </a:r>
          </a:p>
        </p:txBody>
      </p:sp>
    </p:spTree>
    <p:extLst>
      <p:ext uri="{BB962C8B-B14F-4D97-AF65-F5344CB8AC3E}">
        <p14:creationId xmlns:p14="http://schemas.microsoft.com/office/powerpoint/2010/main" val="1810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极大似然估计等价于</a:t>
            </a:r>
            <a:r>
              <a:rPr kumimoji="1" lang="zh-CN" altLang="en-US" dirty="0">
                <a:solidFill>
                  <a:srgbClr val="C00000"/>
                </a:solidFill>
              </a:rPr>
              <a:t>负</a:t>
            </a:r>
            <a:r>
              <a:rPr kumimoji="1" lang="en-US" altLang="zh-CN" dirty="0">
                <a:solidFill>
                  <a:srgbClr val="C00000"/>
                </a:solidFill>
              </a:rPr>
              <a:t>log</a:t>
            </a:r>
            <a:r>
              <a:rPr kumimoji="1" lang="zh-CN" altLang="en-US" dirty="0">
                <a:solidFill>
                  <a:srgbClr val="C00000"/>
                </a:solidFill>
              </a:rPr>
              <a:t>似然</a:t>
            </a:r>
            <a:r>
              <a:rPr kumimoji="1" lang="zh-CN" altLang="en-US" dirty="0"/>
              <a:t>最小，因此负</a:t>
            </a:r>
            <a:r>
              <a:rPr kumimoji="1" lang="en-US" altLang="zh-CN" dirty="0"/>
              <a:t>log</a:t>
            </a:r>
            <a:r>
              <a:rPr kumimoji="1" lang="zh-CN" altLang="en-US" dirty="0"/>
              <a:t>似然也被称为一种损失函数：负</a:t>
            </a:r>
            <a:r>
              <a:rPr kumimoji="1" lang="en-US" altLang="zh-CN" dirty="0"/>
              <a:t>log</a:t>
            </a:r>
            <a:r>
              <a:rPr kumimoji="1" lang="zh-CN" altLang="en-US" dirty="0"/>
              <a:t>似然损失。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L2</a:t>
            </a:r>
            <a:r>
              <a:rPr kumimoji="1" lang="zh-CN" altLang="en-US" dirty="0" smtClean="0"/>
              <a:t>损失是高斯白噪声假设下的负</a:t>
            </a:r>
            <a:r>
              <a:rPr kumimoji="1" lang="en-US" altLang="zh-CN" dirty="0"/>
              <a:t>log</a:t>
            </a:r>
            <a:r>
              <a:rPr kumimoji="1" lang="zh-CN" altLang="en-US" dirty="0"/>
              <a:t>似然损失。</a:t>
            </a:r>
            <a:endParaRPr kumimoji="1" lang="en-US" altLang="zh-CN" dirty="0"/>
          </a:p>
          <a:p>
            <a:r>
              <a:rPr kumimoji="1" lang="zh-CN" altLang="en-US" dirty="0"/>
              <a:t> 分类任务中</a:t>
            </a:r>
            <a:r>
              <a:rPr kumimoji="1" lang="en-US" altLang="zh-CN" dirty="0"/>
              <a:t>Logistic</a:t>
            </a:r>
            <a:r>
              <a:rPr kumimoji="1" lang="zh-CN" altLang="en-US" dirty="0"/>
              <a:t>回归中采用的损失函数也是负</a:t>
            </a:r>
            <a:r>
              <a:rPr kumimoji="1" lang="en-US" altLang="zh-CN" dirty="0"/>
              <a:t>log</a:t>
            </a:r>
            <a:r>
              <a:rPr kumimoji="1" lang="zh-CN" altLang="en-US" dirty="0"/>
              <a:t>似然损失。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负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似然损失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878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zh-CN" dirty="0"/>
              <a:t>我们也可以通过残</a:t>
            </a:r>
            <a:r>
              <a:rPr lang="zh-CN" altLang="zh-CN" dirty="0" smtClean="0"/>
              <a:t>差</a:t>
            </a:r>
            <a:r>
              <a:rPr lang="zh-CN" altLang="en-US" dirty="0" smtClean="0"/>
              <a:t>的分布来检验回归模型是否足够正确</a:t>
            </a:r>
            <a:endParaRPr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如果模型预测合理，残差应为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均值的正态分布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残差分布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69" y="2390361"/>
            <a:ext cx="4472912" cy="31865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02" y="2390361"/>
            <a:ext cx="4602733" cy="31865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6126" y="5871365"/>
            <a:ext cx="5683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残差的分布并不符合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均值的正态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分布</a:t>
            </a:r>
            <a:endParaRPr kumimoji="1"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该模型（最小二乘回归模型）预测效果并不好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45591" y="5563588"/>
            <a:ext cx="56835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真实值和残差的散点图来看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，真实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值较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小和较大时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，预测残差大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&lt;0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其余情况残差大多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&gt;0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。模型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还没有完全建模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y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x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之间的关系，还有一部分关系残留在残差中</a:t>
            </a:r>
          </a:p>
        </p:txBody>
      </p:sp>
    </p:spTree>
    <p:extLst>
      <p:ext uri="{BB962C8B-B14F-4D97-AF65-F5344CB8AC3E}">
        <p14:creationId xmlns:p14="http://schemas.microsoft.com/office/powerpoint/2010/main" val="5138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L2</a:t>
                </a:r>
                <a:r>
                  <a:rPr kumimoji="1" lang="zh-CN" altLang="en-US" dirty="0" smtClean="0"/>
                  <a:t>损失的好处是处处连续，优化求解方便。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但</a:t>
                </a:r>
                <a:r>
                  <a:rPr kumimoji="1" lang="en-US" altLang="zh-CN" dirty="0" smtClean="0"/>
                  <a:t>L2</a:t>
                </a:r>
                <a:r>
                  <a:rPr kumimoji="1" lang="zh-CN" altLang="en-US" dirty="0" smtClean="0"/>
                  <a:t>损失对噪声点敏感（当预测残差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kumimoji="1" lang="zh-CN" altLang="en-US" dirty="0" smtClean="0"/>
                  <a:t>的绝对值较大时，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kumimoji="1" lang="is-IS" altLang="zh-CN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 smtClean="0"/>
                  <a:t>很大）。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考虑</a:t>
                </a:r>
                <a:r>
                  <a:rPr kumimoji="1" lang="en-US" altLang="zh-CN" dirty="0" smtClean="0"/>
                  <a:t>L1</a:t>
                </a:r>
                <a:r>
                  <a:rPr kumimoji="1" lang="zh-CN" altLang="en-US" dirty="0" smtClean="0"/>
                  <a:t>（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hr-HR" altLang="zh-C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）损失函数，但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hr-HR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在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</a:rPr>
                      <m:t>𝑟</m:t>
                    </m:r>
                    <m:r>
                      <a:rPr kumimoji="1" lang="en-US" altLang="zh-CN" b="0" i="1" dirty="0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kumimoji="1" lang="zh-CN" altLang="en-US" dirty="0" smtClean="0"/>
                  <a:t>处不连续，优化求解麻烦。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因此综合</a:t>
                </a:r>
                <a:r>
                  <a:rPr kumimoji="1" lang="en-US" altLang="zh-CN" dirty="0" smtClean="0"/>
                  <a:t>L1</a:t>
                </a:r>
                <a:r>
                  <a:rPr kumimoji="1" lang="zh-CN" altLang="en-US" dirty="0" smtClean="0"/>
                  <a:t>和</a:t>
                </a:r>
                <a:r>
                  <a:rPr kumimoji="1" lang="en-US" altLang="zh-CN" dirty="0" smtClean="0"/>
                  <a:t>L2</a:t>
                </a:r>
                <a:r>
                  <a:rPr kumimoji="1" lang="zh-CN" altLang="en-US" dirty="0" smtClean="0"/>
                  <a:t>损失函数，得到</a:t>
                </a:r>
                <a:r>
                  <a:rPr kumimoji="1" lang="en-US" altLang="zh-CN" dirty="0" smtClean="0"/>
                  <a:t>Huber</a:t>
                </a:r>
                <a:r>
                  <a:rPr kumimoji="1" lang="zh-CN" altLang="en-US" dirty="0" smtClean="0"/>
                  <a:t>损失：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r="-4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胡伯（</a:t>
            </a:r>
            <a:r>
              <a:rPr kumimoji="1" lang="en-US" altLang="zh-CN" dirty="0" smtClean="0"/>
              <a:t>Huber</a:t>
            </a:r>
            <a:r>
              <a:rPr kumimoji="1" lang="zh-CN" altLang="en-US" dirty="0" smtClean="0"/>
              <a:t>）损失函数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18" y="3346218"/>
            <a:ext cx="3882381" cy="25882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811635" y="5842339"/>
                <a:ext cx="3986026" cy="1015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1" lang="en-US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  <a:sym typeface="Times New Roman" panose="02020603050405020304"/>
                  </a:rPr>
                  <a:t>L2</a:t>
                </a: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损失、</a:t>
                </a:r>
                <a:r>
                  <a:rPr kumimoji="1"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L1</a:t>
                </a: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损失和</a:t>
                </a:r>
                <a:r>
                  <a:rPr kumimoji="1"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Huber</a:t>
                </a: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损失比较</a:t>
                </a:r>
                <a:endParaRPr kumimoji="1" lang="en-US" altLang="zh-CN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横轴：预测残差</a:t>
                </a:r>
                <a14:m>
                  <m:oMath xmlns:m="http://schemas.openxmlformats.org/officeDocument/2006/math">
                    <m:r>
                      <a:rPr kumimoji="1" lang="en-US" altLang="zh-CN" sz="160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𝑟</m:t>
                    </m:r>
                    <m:r>
                      <a:rPr kumimoji="1" lang="en-US" altLang="zh-CN" sz="16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kumimoji="1" lang="en-US" altLang="zh-CN" sz="2000" b="1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  <a:cs typeface="Microsoft YaHei" charset="-122"/>
                      </a:rPr>
                      <m:t>𝑦</m:t>
                    </m:r>
                    <m:r>
                      <a:rPr kumimoji="1" lang="en-US" altLang="zh-CN" sz="2000" b="1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  <a:cs typeface="Microsoft YaHei" charset="-122"/>
                      </a:rPr>
                      <m:t>−</m:t>
                    </m:r>
                    <m:acc>
                      <m:accPr>
                        <m:chr m:val="̂"/>
                        <m:ctrlPr>
                          <a:rPr kumimoji="1" lang="en-US" altLang="zh-CN" sz="2000" b="1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cs typeface="Microsoft YaHei" charset="-122"/>
                          </a:rPr>
                        </m:ctrlPr>
                      </m:accPr>
                      <m:e>
                        <m:r>
                          <a:rPr kumimoji="1" lang="en-US" altLang="zh-CN" sz="2000" b="1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  <a:cs typeface="Microsoft YaHei" charset="-122"/>
                          </a:rPr>
                          <m:t>𝑦</m:t>
                        </m:r>
                      </m:e>
                    </m:acc>
                  </m:oMath>
                </a14:m>
                <a:endParaRPr kumimoji="1" lang="en-US" altLang="zh-CN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  <a:sym typeface="Times New Roman" panose="02020603050405020304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1"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纵轴：损失函数的值</a:t>
                </a:r>
                <a:endParaRPr kumimoji="1"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635" y="5842339"/>
                <a:ext cx="3986026" cy="1015661"/>
              </a:xfrm>
              <a:prstGeom prst="rect">
                <a:avLst/>
              </a:prstGeom>
              <a:blipFill rotWithShape="0">
                <a:blip r:embed="rId4"/>
                <a:stretch>
                  <a:fillRect l="-2752" t="-2994" r="-2294" b="-9581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46126" y="3766398"/>
                <a:ext cx="6313267" cy="19424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  <a:sym typeface="Times New Roman" panose="02020603050405020304"/>
                            </a:rPr>
                            <m:t>𝛿</m:t>
                          </m:r>
                        </m:sub>
                      </m:sSub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  <a:sym typeface="Times New Roman" panose="02020603050405020304"/>
                        </a:rPr>
                        <m:t>(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𝑦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acc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  <a:sym typeface="Times New Roman" panose="02020603050405020304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  <a:sym typeface="Times New Roman" panose="020206030504050203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  <a:sym typeface="Times New Roman" panose="02020603050405020304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mr-IN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mr-IN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  <m:t>(</m:t>
                                    </m:r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𝑦</m:t>
                                    </m:r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2800" b="1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微软雅黑" pitchFamily="34" charset="-122"/>
                                            <a:cs typeface="Microsoft YaHei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800" b="1" i="1">
                                            <a:solidFill>
                                              <a:srgbClr val="09405E"/>
                                            </a:solidFill>
                                            <a:latin typeface="Cambria Math" charset="0"/>
                                            <a:ea typeface="微软雅黑" pitchFamily="34" charset="-122"/>
                                            <a:cs typeface="Microsoft YaHei" charset="-122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  <a:sym typeface="Times New Roman" panose="02020603050405020304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  <a:sym typeface="Times New Roman" panose="02020603050405020304"/>
                                  </a:rPr>
                                  <m:t>|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  <a:sym typeface="Times New Roman" panose="02020603050405020304"/>
                                  </a:rPr>
                                  <m:t>𝑟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  <a:sym typeface="Times New Roman" panose="02020603050405020304"/>
                                  </a:rPr>
                                  <m:t>|≤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  <a:sym typeface="Times New Roman" panose="02020603050405020304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</a:rPr>
                                  <m:t>𝛿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</a:rPr>
                                  <m:t>|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</a:rPr>
                                  <m:t>𝑦</m:t>
                                </m:r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</a:rPr>
                                  <m:t>|−</m:t>
                                </m:r>
                                <m:f>
                                  <m:fPr>
                                    <m:ctrlPr>
                                      <a:rPr kumimoji="1" lang="mr-IN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kumimoji="1" lang="mr-IN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mr-IN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kumimoji="1" lang="en-US" altLang="zh-CN" sz="2800" b="1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微软雅黑" pitchFamily="34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1" lang="en-US" altLang="zh-CN" sz="2800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itchFamily="34" charset="-122"/>
                                    <a:cs typeface="Microsoft YaHei" charset="-122"/>
                                    <a:sym typeface="Times New Roman" panose="02020603050405020304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b="1" i="1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3766398"/>
                <a:ext cx="6313267" cy="19424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7346" name="Picture 2" descr="https://ss2.baidu.com/6ONYsjip0QIZ8tyhnq/it/u=1925270327,2014183774&amp;fm=173&amp;app=25&amp;f=JPEG?w=620&amp;h=482&amp;s=18AE7432313BC1CE48D565CE0000E0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3" y="1177759"/>
            <a:ext cx="5400024" cy="419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https://ss0.baidu.com/6ONWsjip0QIZ8tyhnq/it/u=1847774073,1596029057&amp;fm=173&amp;app=25&amp;f=JPEG?w=620&amp;h=481&amp;s=08285C32659BE1CE1045ECCE0000E0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69" y="1177759"/>
            <a:ext cx="5400023" cy="41893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6397" y="5375842"/>
            <a:ext cx="63287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左上方和右下出现了一些异常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endParaRPr kumimoji="1" lang="en-US" altLang="zh-CN" sz="20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OLS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Ridge regression 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损失）都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不同程度上受到了异常点的影响，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而</a:t>
            </a:r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损失受影响很小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41500" y="5285388"/>
            <a:ext cx="57354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正常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点所占的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比重更小，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OLS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Ridge regression 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）所</a:t>
            </a:r>
            <a:r>
              <a:rPr kumimoji="1"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决定出的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回归模型几乎不工作，</a:t>
            </a:r>
            <a:r>
              <a:rPr kumimoji="1" lang="en-US" altLang="zh-CN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</a:t>
            </a:r>
            <a:r>
              <a:rPr kumimoji="1" lang="zh-CN" altLang="en-US" sz="20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性能很好</a:t>
            </a:r>
            <a:endParaRPr kumimoji="1" lang="zh-CN" altLang="en-US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1252330" y="1431235"/>
            <a:ext cx="1013792" cy="47707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658796" y="4502722"/>
            <a:ext cx="1013792" cy="47707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4"/>
            <a:ext cx="10581101" cy="942468"/>
          </a:xfrm>
        </p:spPr>
        <p:txBody>
          <a:bodyPr/>
          <a:lstStyle/>
          <a:p>
            <a:r>
              <a:rPr lang="en-US" altLang="zh-CN" dirty="0" err="1" smtClean="0"/>
              <a:t>sklearn</a:t>
            </a:r>
            <a:r>
              <a:rPr lang="zh-CN" altLang="en-US" dirty="0" smtClean="0"/>
              <a:t>中实现</a:t>
            </a:r>
            <a:r>
              <a:rPr lang="en-US" altLang="zh-CN" dirty="0" smtClean="0"/>
              <a:t>Huber</a:t>
            </a:r>
            <a:r>
              <a:rPr lang="zh-CN" altLang="en-US" dirty="0"/>
              <a:t>损失的回归模型： </a:t>
            </a:r>
            <a:r>
              <a:rPr lang="en-US" altLang="zh-CN" dirty="0" err="1"/>
              <a:t>HuberRegressor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采用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Huber</a:t>
            </a:r>
            <a:r>
              <a:rPr lang="zh-CN" altLang="en-US" dirty="0">
                <a:cs typeface="Times New Roman" panose="02020603050405020304"/>
              </a:rPr>
              <a:t>损失的回归模型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： </a:t>
            </a:r>
            <a:r>
              <a:rPr lang="en-US" altLang="zh-CN" dirty="0" err="1">
                <a:latin typeface="Arial" charset="0"/>
                <a:ea typeface="Arial" charset="0"/>
                <a:cs typeface="Arial" charset="0"/>
              </a:rPr>
              <a:t>HuberRegressor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zh-CN" altLang="en-US" dirty="0">
                <a:latin typeface="Arial" charset="0"/>
                <a:ea typeface="Arial" charset="0"/>
                <a:cs typeface="Arial" charset="0"/>
              </a:rPr>
            </a:b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93621" y="2553690"/>
            <a:ext cx="81059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from sklearn.linear_model import </a:t>
            </a:r>
            <a:r>
              <a:rPr lang="zh-CN" alt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HuberRegressor</a:t>
            </a:r>
            <a:endParaRPr lang="en-US" altLang="zh-CN" sz="2400" dirty="0" smtClean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huber 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zh-CN" altLang="en-US" sz="24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HuberRegressor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huber.</a:t>
            </a:r>
            <a:r>
              <a:rPr lang="zh-CN" alt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fit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(X_train, y_train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y_train_pred_huber 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= huber.</a:t>
            </a:r>
            <a:r>
              <a:rPr lang="zh-CN" altLang="en-US" sz="24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predict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(X_train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3621" y="4936636"/>
            <a:ext cx="83868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sklearn.linear_model import </a:t>
            </a:r>
            <a:r>
              <a:rPr lang="zh-CN" alt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LinearRegression</a:t>
            </a:r>
            <a:endParaRPr lang="en-US" altLang="zh-CN" sz="2400" dirty="0" smtClean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lr 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zh-CN" altLang="en-US" sz="24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LinearRegression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lr.</a:t>
            </a:r>
            <a:r>
              <a:rPr lang="zh-CN" alt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fit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(X_train, y_train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y_train_pred_</a:t>
            </a:r>
            <a:r>
              <a:rPr lang="en-US" altLang="zh-CN" sz="2400" dirty="0" err="1" smtClean="0">
                <a:latin typeface="Arial" charset="0"/>
                <a:ea typeface="Arial" charset="0"/>
                <a:cs typeface="Arial" charset="0"/>
              </a:rPr>
              <a:t>lr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altLang="zh-CN" sz="2400" dirty="0" err="1" smtClean="0">
                <a:latin typeface="Arial" charset="0"/>
                <a:ea typeface="Arial" charset="0"/>
                <a:cs typeface="Arial" charset="0"/>
              </a:rPr>
              <a:t>lr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zh-CN" altLang="en-US" sz="240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predict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(X_train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3621" y="2078439"/>
            <a:ext cx="1932578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Huber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损失：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807095" y="1928191"/>
            <a:ext cx="10583148" cy="2158678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3621" y="4499284"/>
            <a:ext cx="1355497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L2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损失：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46125" y="4267140"/>
            <a:ext cx="10644118" cy="2450505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657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当训练样本很多时，可采用随机梯度下降来优化模型参数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中的实现为</a:t>
            </a:r>
            <a:r>
              <a:rPr lang="en-US" altLang="zh-CN" dirty="0" err="1" smtClean="0"/>
              <a:t>SGDRegressor</a:t>
            </a:r>
            <a:endParaRPr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损失函数参数 </a:t>
            </a:r>
            <a:r>
              <a:rPr lang="en-US" altLang="zh-CN" i="1" dirty="0" smtClean="0"/>
              <a:t>loss=‘</a:t>
            </a:r>
            <a:r>
              <a:rPr lang="en-US" altLang="zh-CN" i="1" dirty="0" err="1" smtClean="0"/>
              <a:t>huber</a:t>
            </a:r>
            <a:r>
              <a:rPr lang="en-US" altLang="zh-CN" i="1" dirty="0" smtClean="0"/>
              <a:t>’</a:t>
            </a:r>
          </a:p>
          <a:p>
            <a:pPr lvl="1"/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和</a:t>
            </a:r>
            <a:r>
              <a:rPr lang="en-US" altLang="zh-CN" dirty="0" err="1" smtClean="0"/>
              <a:t>HuberRegressor</a:t>
            </a:r>
            <a:r>
              <a:rPr lang="zh-CN" altLang="en-US" dirty="0" smtClean="0"/>
              <a:t>中稍有不同，详见</a:t>
            </a:r>
            <a:r>
              <a:rPr lang="en-US" altLang="zh-CN" dirty="0" err="1" smtClean="0"/>
              <a:t>sklearn</a:t>
            </a:r>
            <a:r>
              <a:rPr lang="zh-CN" altLang="en-US" dirty="0" smtClean="0"/>
              <a:t>文档：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scikit-learn.org/stable/modules/linear_model.html#huber-regression</a:t>
            </a:r>
            <a:endParaRPr lang="en-US" altLang="zh-CN" dirty="0" smtClean="0"/>
          </a:p>
          <a:p>
            <a:pPr lvl="1"/>
            <a:endParaRPr kumimoji="1" lang="en-US" altLang="zh-CN" i="1" dirty="0"/>
          </a:p>
          <a:p>
            <a:r>
              <a:rPr kumimoji="1" lang="zh-CN" altLang="en-US" dirty="0" smtClean="0"/>
              <a:t>当有数据噪声严重时，还可采用</a:t>
            </a:r>
            <a:r>
              <a:rPr lang="en-US" altLang="zh-CN" dirty="0"/>
              <a:t>RANSAC (RANdom </a:t>
            </a:r>
            <a:r>
              <a:rPr lang="en-US" altLang="zh-CN" dirty="0" err="1"/>
              <a:t>SAmple</a:t>
            </a:r>
            <a:r>
              <a:rPr lang="en-US" altLang="zh-CN" dirty="0"/>
              <a:t> </a:t>
            </a:r>
            <a:r>
              <a:rPr lang="en-US" altLang="zh-CN" dirty="0" smtClean="0"/>
              <a:t>Consensus)</a:t>
            </a:r>
            <a:r>
              <a:rPr lang="zh-CN" altLang="en-US" dirty="0" smtClean="0"/>
              <a:t>识别噪声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中对应的类为</a:t>
            </a:r>
            <a:r>
              <a:rPr lang="en-US" altLang="zh-CN" dirty="0" err="1" smtClean="0"/>
              <a:t>RANSACRegressor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采用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Huber</a:t>
            </a:r>
            <a:r>
              <a:rPr lang="zh-CN" altLang="en-US" dirty="0">
                <a:cs typeface="Times New Roman" panose="02020603050405020304"/>
              </a:rPr>
              <a:t>损失的回归模型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>： </a:t>
            </a:r>
            <a:r>
              <a:rPr lang="en-US" altLang="zh-CN" dirty="0"/>
              <a:t>SGDRegressor</a:t>
            </a:r>
            <a:r>
              <a:rPr lang="zh-CN" alt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zh-CN" altLang="en-US" dirty="0">
                <a:latin typeface="Arial" charset="0"/>
                <a:ea typeface="Arial" charset="0"/>
                <a:cs typeface="Arial" charset="0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41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回归任务中</a:t>
            </a:r>
            <a:r>
              <a:rPr lang="en-US" altLang="zh-CN" dirty="0"/>
              <a:t>L1</a:t>
            </a:r>
            <a:r>
              <a:rPr lang="zh-CN" altLang="en-US" dirty="0"/>
              <a:t>损失对应的噪声模型是什么分布？</a:t>
            </a:r>
            <a:r>
              <a:rPr lang="en-US" altLang="zh-CN" dirty="0"/>
              <a:t>L1</a:t>
            </a:r>
            <a:r>
              <a:rPr lang="zh-CN" altLang="en-US" dirty="0"/>
              <a:t>损失最小也等价于极大似然估计吗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提示：</a:t>
            </a:r>
            <a:r>
              <a:rPr lang="en-US" altLang="zh-CN" dirty="0"/>
              <a:t>Laplace</a:t>
            </a:r>
            <a:r>
              <a:rPr lang="zh-CN" altLang="en-US" dirty="0"/>
              <a:t>分布</a:t>
            </a:r>
            <a:r>
              <a:rPr lang="zh-CN" altLang="en-US" dirty="0" smtClean="0"/>
              <a:t>为</a:t>
            </a:r>
            <a:endParaRPr kumimoji="1" lang="zh-CN" altLang="en-US" b="1" i="1" dirty="0">
              <a:latin typeface="Cambria Math" charset="0"/>
              <a:ea typeface="微软雅黑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思考题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729405" y="3766398"/>
                <a:ext cx="6215804" cy="919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𝑥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~</m:t>
                      </m:r>
                      <m:r>
                        <m:rPr>
                          <m:sty m:val="p"/>
                        </m:rPr>
                        <a:rPr kumimoji="1"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Lapalce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(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𝜇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,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𝑏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) =</m:t>
                      </m:r>
                      <m:f>
                        <m:fPr>
                          <m:ctrlPr>
                            <a:rPr kumimoji="1" lang="mr-IN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2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𝑏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1" lang="en-US" altLang="zh-CN" sz="2800" b="0" i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exp</m:t>
                      </m:r>
                      <m:d>
                        <m:dPr>
                          <m:ctrlP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mr-IN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𝑥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𝑢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</m:num>
                            <m:den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405" y="3766398"/>
                <a:ext cx="6215804" cy="9196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948690"/>
            <a:ext cx="5653805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回归任务的损失函数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144098"/>
      </p:ext>
    </p:extLst>
  </p:cSld>
  <p:clrMapOvr>
    <a:masterClrMapping/>
  </p:clrMapOvr>
  <p:transition spd="med" advTm="48514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948690"/>
            <a:ext cx="5653805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回归任务的损失函数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7907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机器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学习的三要素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>
                    <a:latin typeface="Cambria Math" charset="0"/>
                    <a:ea typeface="微软雅黑" pitchFamily="34" charset="-122"/>
                  </a:rPr>
                  <a:t>1.</a:t>
                </a:r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 函数集合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800" dirty="0"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800" dirty="0">
                            <a:latin typeface="Cambria Math" charset="0"/>
                            <a:ea typeface="微软雅黑" pitchFamily="34" charset="-122"/>
                          </a:rPr>
                          <m:t>,…</m:t>
                        </m:r>
                      </m:e>
                    </m:d>
                  </m:oMath>
                </a14:m>
                <a:endParaRPr kumimoji="1" lang="en-US" altLang="zh-CN" sz="2800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 smtClean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2.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 目标函数</a:t>
                </a:r>
                <a14:m>
                  <m:oMath xmlns:m="http://schemas.openxmlformats.org/officeDocument/2006/math"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𝐽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(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：函数的好坏</a:t>
                </a:r>
                <a:endParaRPr kumimoji="1" lang="en-US" altLang="zh-CN" sz="2800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>
                    <a:latin typeface="Cambria Math" charset="0"/>
                    <a:ea typeface="微软雅黑" pitchFamily="34" charset="-122"/>
                  </a:rPr>
                  <a:t>3.</a:t>
                </a:r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 优化算法：找到</a:t>
                </a:r>
                <a:r>
                  <a:rPr kumimoji="1" lang="zh-CN" altLang="en-US" sz="2800" dirty="0" smtClean="0">
                    <a:latin typeface="Cambria Math" charset="0"/>
                    <a:ea typeface="微软雅黑" pitchFamily="34" charset="-122"/>
                  </a:rPr>
                  <a:t>最佳函数</a:t>
                </a:r>
                <a:endParaRPr kumimoji="1" lang="zh-CN" altLang="en-US" dirty="0" smtClean="0">
                  <a:latin typeface="Cambria Math" charset="0"/>
                  <a:ea typeface="微软雅黑" pitchFamily="34" charset="-122"/>
                </a:endParaRPr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回归任务目标函数：</a:t>
                </a:r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Wingdings" charset="2"/>
                  <a:buChar char="n"/>
                </a:pPr>
                <a:endParaRPr kumimoji="1" lang="en-US" altLang="zh-CN" dirty="0">
                  <a:solidFill>
                    <a:srgbClr val="C00000"/>
                  </a:solidFill>
                  <a:latin typeface="Cambria Math" charset="0"/>
                  <a:ea typeface="微软雅黑" pitchFamily="34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Wingdings" charset="2"/>
                  <a:buChar char="n"/>
                </a:pPr>
                <a:endParaRPr kumimoji="1" lang="en-US" altLang="zh-CN" dirty="0" smtClean="0">
                  <a:solidFill>
                    <a:srgbClr val="C00000"/>
                  </a:solidFill>
                  <a:latin typeface="Cambria Math" charset="0"/>
                  <a:ea typeface="微软雅黑" pitchFamily="34" charset="-122"/>
                </a:endParaRPr>
              </a:p>
              <a:p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如果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目标函数只考虑模型对训练样本的拟合，容易产生过拟合。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抑制过拟合：在目标函数中加入正则</a:t>
                </a: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项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349" b="-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线性回归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26063" y="3690322"/>
                <a:ext cx="5511573" cy="1477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 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𝐿</m:t>
                          </m:r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3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+</m:t>
                      </m:r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𝜆</m:t>
                      </m:r>
                      <m:r>
                        <a:rPr kumimoji="1" lang="en-US" altLang="zh-CN" sz="3200" smtClean="0">
                          <a:solidFill>
                            <a:srgbClr val="7030A0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32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63" y="3690322"/>
                <a:ext cx="5511573" cy="14770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8266855" y="4705728"/>
            <a:ext cx="12707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正则项</a:t>
            </a:r>
            <a:endParaRPr lang="en-US" altLang="zh-CN" sz="2400" dirty="0" smtClean="0">
              <a:solidFill>
                <a:srgbClr val="7030A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46035" y="4725606"/>
            <a:ext cx="2112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损失函数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89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正则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项通常是与模型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𝑓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的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复杂度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有关。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 </a:t>
                </a: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目标函数</a:t>
                </a:r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称为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结构风险</a:t>
                </a: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。</a:t>
                </a:r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pPr lvl="1"/>
                <a:r>
                  <a:rPr kumimoji="1" lang="zh-CN" altLang="en-US" sz="2800" dirty="0" smtClean="0">
                    <a:latin typeface="Cambria Math" charset="0"/>
                    <a:ea typeface="微软雅黑" pitchFamily="34" charset="-122"/>
                  </a:rPr>
                  <a:t> 训练</a:t>
                </a:r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集上的损失称为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经验</a:t>
                </a:r>
                <a:r>
                  <a:rPr kumimoji="1" lang="zh-CN" altLang="en-US" sz="2800" dirty="0" smtClean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风险</a:t>
                </a:r>
                <a:r>
                  <a:rPr kumimoji="1" lang="zh-CN" altLang="en-US" sz="2800" dirty="0" smtClean="0">
                    <a:latin typeface="Cambria Math" charset="0"/>
                    <a:ea typeface="微软雅黑" pitchFamily="34" charset="-122"/>
                  </a:rPr>
                  <a:t>。</a:t>
                </a:r>
                <a:endParaRPr kumimoji="1" lang="en-US" altLang="zh-CN" sz="2800" dirty="0">
                  <a:latin typeface="Cambria Math" charset="0"/>
                  <a:ea typeface="微软雅黑" pitchFamily="34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正则项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21403" y="2289327"/>
                <a:ext cx="5511573" cy="1477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 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𝐿</m:t>
                          </m:r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3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+</m:t>
                      </m:r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𝜆</m:t>
                      </m:r>
                      <m:r>
                        <a:rPr kumimoji="1" lang="en-US" altLang="zh-CN" sz="3200" smtClean="0">
                          <a:solidFill>
                            <a:srgbClr val="7030A0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32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403" y="2289327"/>
                <a:ext cx="5511573" cy="14770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1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00206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kumimoji="1" lang="is-I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kumimoji="1"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kumimoji="1" lang="en-US" altLang="zh-CN" i="1" dirty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b="1" i="1" dirty="0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，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正则项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charset="0"/>
                        <a:ea typeface="微软雅黑" pitchFamily="34" charset="-122"/>
                      </a:rPr>
                      <m:t>𝑅</m:t>
                    </m:r>
                    <m:d>
                      <m:dPr>
                        <m:ctrlPr>
                          <a:rPr kumimoji="1" lang="mr-IN" altLang="zh-CN" i="1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𝑓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=</m:t>
                    </m:r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𝑅</m:t>
                    </m:r>
                    <m:d>
                      <m:dPr>
                        <m:ctrlPr>
                          <a:rPr kumimoji="1" lang="mr-IN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  <a:ea typeface="微软雅黑" pitchFamily="34" charset="-122"/>
                          </a:rPr>
                          <m:t>𝒘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>
                    <a:latin typeface="Cambria Math" charset="0"/>
                    <a:ea typeface="微软雅黑" pitchFamily="34" charset="-122"/>
                  </a:rPr>
                  <a:t>L2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正则：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𝑅</m:t>
                    </m:r>
                    <m:d>
                      <m:dPr>
                        <m:ctrlPr>
                          <a:rPr kumimoji="1" lang="mr-IN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  <a:ea typeface="微软雅黑" pitchFamily="34" charset="-122"/>
                          </a:rPr>
                          <m:t>𝒘</m:t>
                        </m:r>
                      </m:e>
                    </m:d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  <a:ea typeface="微软雅黑" pitchFamily="34" charset="-122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2</m:t>
                        </m:r>
                      </m:sub>
                      <m:sup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2</m:t>
                        </m:r>
                      </m:sup>
                    </m:sSubSup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𝑗</m:t>
                        </m:r>
                        <m:r>
                          <a:rPr kumimoji="1" lang="mr-IN" altLang="zh-CN" dirty="0">
                            <a:latin typeface="Cambria Math" charset="0"/>
                            <a:ea typeface="微软雅黑" pitchFamily="34" charset="-122"/>
                          </a:rPr>
                          <m:t>=</m:t>
                        </m:r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1</m:t>
                        </m:r>
                      </m:sub>
                      <m:sup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𝐷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Sup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>
                    <a:latin typeface="Cambria Math" charset="0"/>
                    <a:ea typeface="微软雅黑" pitchFamily="34" charset="-122"/>
                  </a:rPr>
                  <a:t>L1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正则：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𝑅</m:t>
                    </m:r>
                    <m:d>
                      <m:dPr>
                        <m:ctrlPr>
                          <a:rPr kumimoji="1" lang="mr-IN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charset="0"/>
                            <a:ea typeface="微软雅黑" pitchFamily="34" charset="-122"/>
                          </a:rPr>
                          <m:t>𝒘</m:t>
                        </m:r>
                      </m:e>
                    </m:d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b="1" i="1" dirty="0">
                                <a:latin typeface="Cambria Math" charset="0"/>
                                <a:ea typeface="微软雅黑" pitchFamily="34" charset="-122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𝑗</m:t>
                        </m:r>
                        <m:r>
                          <a:rPr kumimoji="1" lang="mr-IN" altLang="zh-CN" dirty="0">
                            <a:latin typeface="Cambria Math" charset="0"/>
                            <a:ea typeface="微软雅黑" pitchFamily="34" charset="-122"/>
                          </a:rPr>
                          <m:t>=</m:t>
                        </m:r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1</m:t>
                        </m:r>
                      </m:sub>
                      <m:sup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𝐷</m:t>
                        </m:r>
                      </m:sup>
                      <m:e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</m:e>
                    </m:nary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/>
                  <a:t>其中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charset="0"/>
                        <a:ea typeface="微软雅黑" pitchFamily="34" charset="-122"/>
                      </a:rPr>
                      <m:t>𝒘</m:t>
                    </m:r>
                  </m:oMath>
                </a14:m>
                <a:r>
                  <a:rPr kumimoji="1" lang="zh-CN" altLang="en-US" dirty="0"/>
                  <a:t>为模型参数，</a:t>
                </a:r>
                <a:r>
                  <a:rPr kumimoji="1"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kumimoji="1" lang="zh-CN" altLang="en-US" dirty="0"/>
                  <a:t>为参数的维数</a:t>
                </a:r>
                <a:r>
                  <a:rPr kumimoji="1" lang="zh-CN" altLang="en-US" dirty="0" smtClean="0"/>
                  <a:t>。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注意：正则项不对截距项惩罚，因为截距项不影响模型的复杂度（函数的平滑程度：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kumimoji="1" lang="is-I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→∆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）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线性回归中常用正则函数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8404" y="5960780"/>
                <a:ext cx="1073806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kumimoji="1"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is-I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m:rPr>
                              <m:nor/>
                            </m:rP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is-I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m:rPr>
                              <m:nor/>
                            </m:rPr>
                            <a:rPr kumimoji="1"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is-IS" altLang="zh-CN" sz="2800" b="0" i="1" dirty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800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is-IS" altLang="zh-CN" sz="2800" b="1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b="1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800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kumimoji="1" lang="is-IS" altLang="zh-CN" sz="2800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1" lang="en-US" altLang="zh-CN" sz="2800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kumimoji="1" lang="en-US" altLang="zh-CN" sz="2800" b="1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kumimoji="1" lang="en-US" altLang="zh-CN" sz="2800" b="1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800" b="1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zh-CN" altLang="en-US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04" y="5960780"/>
                <a:ext cx="10738068" cy="5786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2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由于线性回归模型简单，在确定无需正则时，可以没有正则项</a:t>
            </a:r>
            <a:endParaRPr kumimoji="1" lang="en-US" altLang="zh-CN" dirty="0" smtClean="0"/>
          </a:p>
          <a:p>
            <a:r>
              <a:rPr kumimoji="1" lang="zh-CN" altLang="en-US" dirty="0" smtClean="0"/>
              <a:t>此时目标函数为：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err="1"/>
              <a:t>Scikit</a:t>
            </a:r>
            <a:r>
              <a:rPr kumimoji="1" lang="en-US" altLang="zh-CN" dirty="0"/>
              <a:t>-Learn</a:t>
            </a:r>
            <a:r>
              <a:rPr kumimoji="1" lang="zh-CN" altLang="en-US" dirty="0"/>
              <a:t>中实现的</a:t>
            </a:r>
            <a:r>
              <a:rPr lang="zh-CN" altLang="en-US" dirty="0"/>
              <a:t>最小二乘线性回归</a:t>
            </a:r>
            <a:r>
              <a:rPr kumimoji="1" lang="zh-CN" altLang="en-US" dirty="0"/>
              <a:t>为：</a:t>
            </a:r>
            <a:r>
              <a:rPr lang="en-US" altLang="zh-CN" dirty="0" err="1">
                <a:latin typeface="Arial" charset="0"/>
                <a:ea typeface="Arial" charset="0"/>
                <a:cs typeface="Arial" charset="0"/>
              </a:rPr>
              <a:t>LinearRegression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无正则：最小二乘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59356" y="2632596"/>
                <a:ext cx="10618222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))</m:t>
                          </m:r>
                        </m:e>
                      </m:nary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56" y="2632596"/>
                <a:ext cx="10618222" cy="1303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03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r>
              <a:rPr lang="en-US" altLang="zh-CN" sz="1800" i="1" dirty="0" smtClean="0">
                <a:latin typeface="Helvetica" charset="0"/>
              </a:rPr>
              <a:t>class</a:t>
            </a:r>
            <a:r>
              <a:rPr lang="en-US" altLang="zh-CN" sz="1800" i="1" dirty="0">
                <a:latin typeface="Helvetica" charset="0"/>
              </a:rPr>
              <a:t> </a:t>
            </a:r>
            <a:r>
              <a:rPr lang="en-US" altLang="zh-CN" sz="1800" dirty="0" err="1"/>
              <a:t>sklearn.linear_model.LinearRegression</a:t>
            </a:r>
            <a:r>
              <a:rPr lang="en-US" altLang="zh-CN" sz="1800" dirty="0">
                <a:latin typeface="Helvetica" charset="0"/>
              </a:rPr>
              <a:t>(</a:t>
            </a:r>
            <a:r>
              <a:rPr lang="en-US" altLang="zh-CN" sz="1800" i="1" dirty="0" err="1">
                <a:latin typeface="Helvetica" charset="0"/>
              </a:rPr>
              <a:t>fit_intercept</a:t>
            </a:r>
            <a:r>
              <a:rPr lang="en-US" altLang="zh-CN" sz="1800" i="1" dirty="0">
                <a:latin typeface="Helvetica" charset="0"/>
              </a:rPr>
              <a:t>=True</a:t>
            </a:r>
            <a:r>
              <a:rPr lang="en-US" altLang="zh-CN" sz="1800" dirty="0">
                <a:latin typeface="Helvetica" charset="0"/>
              </a:rPr>
              <a:t>, </a:t>
            </a:r>
            <a:r>
              <a:rPr lang="en-US" altLang="zh-CN" sz="1800" i="1" dirty="0">
                <a:latin typeface="Helvetica" charset="0"/>
              </a:rPr>
              <a:t>normalize=False</a:t>
            </a:r>
            <a:r>
              <a:rPr lang="en-US" altLang="zh-CN" sz="1800" dirty="0">
                <a:latin typeface="Helvetica" charset="0"/>
              </a:rPr>
              <a:t>, </a:t>
            </a:r>
            <a:r>
              <a:rPr lang="en-US" altLang="zh-CN" sz="1800" i="1" dirty="0" err="1">
                <a:latin typeface="Helvetica" charset="0"/>
              </a:rPr>
              <a:t>copy_X</a:t>
            </a:r>
            <a:r>
              <a:rPr lang="en-US" altLang="zh-CN" sz="1800" i="1" dirty="0">
                <a:latin typeface="Helvetica" charset="0"/>
              </a:rPr>
              <a:t>=True</a:t>
            </a:r>
            <a:r>
              <a:rPr lang="en-US" altLang="zh-CN" sz="1800" dirty="0">
                <a:latin typeface="Helvetica" charset="0"/>
              </a:rPr>
              <a:t>, </a:t>
            </a:r>
            <a:r>
              <a:rPr lang="en-US" altLang="zh-CN" sz="1800" i="1" dirty="0" err="1">
                <a:latin typeface="Helvetica" charset="0"/>
              </a:rPr>
              <a:t>n_jobs</a:t>
            </a:r>
            <a:r>
              <a:rPr lang="en-US" altLang="zh-CN" sz="1800" i="1" dirty="0">
                <a:latin typeface="Helvetica" charset="0"/>
              </a:rPr>
              <a:t>=1</a:t>
            </a:r>
            <a:r>
              <a:rPr lang="en-US" altLang="zh-CN" sz="1800" dirty="0">
                <a:latin typeface="Helvetica" charset="0"/>
              </a:rPr>
              <a:t>)</a:t>
            </a:r>
            <a:endParaRPr lang="zh-CN" altLang="en-US" sz="1800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LinearRegression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90261" y="1708541"/>
                <a:ext cx="3646152" cy="528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1" y="1708541"/>
                <a:ext cx="3646152" cy="5289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71460665"/>
                  </p:ext>
                </p:extLst>
              </p:nvPr>
            </p:nvGraphicFramePr>
            <p:xfrm>
              <a:off x="314793" y="2381368"/>
              <a:ext cx="11481684" cy="4340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8781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792511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5830392"/>
                  </a:tblGrid>
                  <a:tr h="4196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参数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804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l-PL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fit_intercept</a:t>
                          </a:r>
                          <a:endParaRPr lang="zh-CN" altLang="en-US" sz="2000" b="0" i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模型中是否包含截距项。</a:t>
                          </a:r>
                          <a:endParaRPr kumimoji="1" lang="en-US" altLang="zh-CN" sz="200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如果数据已经中心化（训练样本集的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CN" sz="2000" b="0" i="0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y</m:t>
                              </m:r>
                            </m:oMath>
                          </a14:m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的均值为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0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），可设置为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False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</a:t>
                          </a:r>
                          <a:endParaRPr lang="en-US" altLang="zh-CN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56253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normalize</a:t>
                          </a:r>
                          <a:endParaRPr lang="zh-CN" altLang="en-US" sz="2000" b="0" i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是否对输入特征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CN" sz="2000" b="0" i="0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X</m:t>
                              </m:r>
                            </m:oMath>
                          </a14:m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做归一化（减去均值，除以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L2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模），使得每个样本的模长为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1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</a:t>
                          </a:r>
                          <a:endParaRPr lang="zh-CN" altLang="en-US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对数据进行归一化会使得超参数学习更鲁棒，且几乎和样本数目没有关系。回归中用的不多，更多的时候用标准化</a:t>
                          </a:r>
                          <a:endParaRPr lang="zh-CN" altLang="en-US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5031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copy_X</a:t>
                          </a:r>
                          <a:endParaRPr lang="zh-CN" altLang="en-US" sz="2000" b="0" i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bg1">
                                <a:lumMod val="50000"/>
                              </a:schemeClr>
                            </a:buClr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是否拷贝数据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CN" sz="2000" i="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X</m:t>
                              </m:r>
                              <m:r>
                                <a:rPr kumimoji="1" lang="en-US" altLang="zh-CN" sz="2000" i="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。设置为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False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时，</a:t>
                          </a:r>
                          <a:r>
                            <a:rPr kumimoji="1" lang="en-US" altLang="zh-CN" sz="2000" dirty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CN" sz="2000" i="0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X</m:t>
                              </m:r>
                            </m:oMath>
                          </a14:m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会被重写覆盖</a:t>
                          </a:r>
                          <a:endParaRPr kumimoji="1" lang="en-US" altLang="zh-CN" sz="200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5031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n_jobs</a:t>
                          </a:r>
                          <a:endParaRPr lang="zh-CN" altLang="en-US" sz="2000" b="0" kern="12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并行计算时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使用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的数目。</a:t>
                          </a:r>
                          <a:endParaRPr lang="zh-CN" altLang="en-US" sz="2000" b="0" kern="12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-1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表示使用所有的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资源（建议与设置为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核的数目相同，现在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基本上都支持超线程，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-1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可能对应的是超线程后的值，最好设置为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核的数目）。</a:t>
                          </a:r>
                          <a:endParaRPr lang="zh-CN" altLang="en-US" sz="2000" b="0" kern="12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71460665"/>
                  </p:ext>
                </p:extLst>
              </p:nvPr>
            </p:nvGraphicFramePr>
            <p:xfrm>
              <a:off x="314793" y="2381368"/>
              <a:ext cx="11481684" cy="4340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878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379251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5830392"/>
                  </a:tblGrid>
                  <a:tr h="4267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参数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804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l-PL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fit_intercept</a:t>
                          </a:r>
                          <a:endParaRPr lang="zh-CN" altLang="en-US" sz="2000" b="0" i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模型中是否包含截距项。</a:t>
                          </a:r>
                          <a:endParaRPr kumimoji="1" lang="en-US" altLang="zh-CN" sz="200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3"/>
                          <a:stretch>
                            <a:fillRect l="-97074" t="-54545" r="-418" b="-398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1036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normalize</a:t>
                          </a:r>
                          <a:endParaRPr lang="zh-CN" altLang="en-US" sz="2000" b="0" i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3"/>
                          <a:stretch>
                            <a:fillRect l="-49117" t="-119298" r="-154254" b="-2076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对数据进行归一化会使得超参数学习更鲁棒，且几乎和样本数目没有关系。回归中用的不多，更多的时候用标准化</a:t>
                          </a:r>
                          <a:endParaRPr lang="zh-CN" altLang="en-US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copy_X</a:t>
                          </a:r>
                          <a:endParaRPr lang="zh-CN" altLang="en-US" sz="2000" b="0" i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3"/>
                          <a:stretch>
                            <a:fillRect l="-49117" t="-312500" r="-154254" b="-1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13411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n_jobs</a:t>
                          </a:r>
                          <a:endParaRPr lang="zh-CN" altLang="en-US" sz="2000" b="0" kern="12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并行计算时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使用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的数目。</a:t>
                          </a:r>
                          <a:endParaRPr lang="zh-CN" altLang="en-US" sz="2000" b="0" kern="12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-1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表示使用所有的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资源（建议与设置为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核的数目相同，现在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基本上都支持超线程，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-1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可能对应的是超线程后的值，最好设置为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CPU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核的数目）。</a:t>
                          </a:r>
                          <a:endParaRPr lang="zh-CN" altLang="en-US" sz="2000" b="0" kern="12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03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1600" i="1" dirty="0" smtClean="0">
                <a:latin typeface="Helvetica" charset="0"/>
              </a:rPr>
              <a:t>class</a:t>
            </a:r>
            <a:r>
              <a:rPr lang="en-US" altLang="zh-CN" sz="1600" i="1" dirty="0">
                <a:latin typeface="Helvetica" charset="0"/>
              </a:rPr>
              <a:t> </a:t>
            </a:r>
            <a:r>
              <a:rPr lang="en-US" altLang="zh-CN" sz="1600" dirty="0" err="1"/>
              <a:t>sklearn.linear_model.LinearRegression</a:t>
            </a:r>
            <a:r>
              <a:rPr lang="en-US" altLang="zh-CN" sz="1600" dirty="0">
                <a:latin typeface="Helvetica" charset="0"/>
              </a:rPr>
              <a:t>(</a:t>
            </a:r>
            <a:r>
              <a:rPr lang="en-US" altLang="zh-CN" sz="1600" i="1" dirty="0" err="1">
                <a:latin typeface="Helvetica" charset="0"/>
              </a:rPr>
              <a:t>fit_intercept</a:t>
            </a:r>
            <a:r>
              <a:rPr lang="en-US" altLang="zh-CN" sz="1600" i="1" dirty="0">
                <a:latin typeface="Helvetica" charset="0"/>
              </a:rPr>
              <a:t>=True</a:t>
            </a:r>
            <a:r>
              <a:rPr lang="en-US" altLang="zh-CN" sz="1600" dirty="0">
                <a:latin typeface="Helvetica" charset="0"/>
              </a:rPr>
              <a:t>, </a:t>
            </a:r>
            <a:r>
              <a:rPr lang="en-US" altLang="zh-CN" sz="1600" i="1" dirty="0">
                <a:latin typeface="Helvetica" charset="0"/>
              </a:rPr>
              <a:t>normalize=False</a:t>
            </a:r>
            <a:r>
              <a:rPr lang="en-US" altLang="zh-CN" sz="1600" dirty="0">
                <a:latin typeface="Helvetica" charset="0"/>
              </a:rPr>
              <a:t>, </a:t>
            </a:r>
            <a:r>
              <a:rPr lang="en-US" altLang="zh-CN" sz="1600" i="1" dirty="0" err="1">
                <a:latin typeface="Helvetica" charset="0"/>
              </a:rPr>
              <a:t>copy_X</a:t>
            </a:r>
            <a:r>
              <a:rPr lang="en-US" altLang="zh-CN" sz="1600" i="1" dirty="0">
                <a:latin typeface="Helvetica" charset="0"/>
              </a:rPr>
              <a:t>=True</a:t>
            </a:r>
            <a:r>
              <a:rPr lang="en-US" altLang="zh-CN" sz="1600" dirty="0">
                <a:latin typeface="Helvetica" charset="0"/>
              </a:rPr>
              <a:t>, </a:t>
            </a:r>
            <a:r>
              <a:rPr lang="en-US" altLang="zh-CN" sz="1600" i="1" dirty="0" err="1">
                <a:latin typeface="Helvetica" charset="0"/>
              </a:rPr>
              <a:t>n_jobs</a:t>
            </a:r>
            <a:r>
              <a:rPr lang="en-US" altLang="zh-CN" sz="1600" i="1" dirty="0">
                <a:latin typeface="Helvetica" charset="0"/>
              </a:rPr>
              <a:t>=1</a:t>
            </a:r>
            <a:r>
              <a:rPr lang="en-US" altLang="zh-CN" sz="1600" dirty="0">
                <a:latin typeface="Helvetica" charset="0"/>
              </a:rPr>
              <a:t>)</a:t>
            </a:r>
            <a:endParaRPr lang="zh-CN" altLang="en-US" sz="1600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LinearRegression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90261" y="1708541"/>
                <a:ext cx="3646152" cy="528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1" y="1708541"/>
                <a:ext cx="3646152" cy="5289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94459413"/>
                  </p:ext>
                </p:extLst>
              </p:nvPr>
            </p:nvGraphicFramePr>
            <p:xfrm>
              <a:off x="104934" y="2387864"/>
              <a:ext cx="11691544" cy="1588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663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501942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335489"/>
                  </a:tblGrid>
                  <a:tr h="34701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属性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6146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l-PL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coef</a:t>
                          </a:r>
                          <a:r>
                            <a:rPr lang="pl-PL" altLang="zh-CN" sz="2000" b="1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_</a:t>
                          </a:r>
                          <a:endParaRPr lang="zh-CN" altLang="en-US" sz="2000" b="0" i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回归系数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/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权重，与特征维数相同。</a:t>
                          </a:r>
                          <a:endParaRPr kumimoji="1" lang="en-US" altLang="zh-CN" sz="200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bg1">
                                <a:lumMod val="50000"/>
                              </a:schemeClr>
                            </a:buClr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如果是多任务回归，标签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000" b="0" i="1" dirty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𝑦</m:t>
                              </m:r>
                            </m:oMath>
                          </a14:m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为二维数组，则回归系数也是二维数组。</a:t>
                          </a:r>
                          <a:endParaRPr kumimoji="1" lang="en-US" altLang="zh-CN" sz="200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4297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intercept</a:t>
                          </a:r>
                          <a:r>
                            <a:rPr lang="en-US" altLang="zh-CN" sz="2000" b="1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_</a:t>
                          </a:r>
                          <a:endParaRPr lang="zh-CN" altLang="en-US" sz="2000" b="0" i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截距项。</a:t>
                          </a:r>
                          <a:endParaRPr lang="zh-CN" altLang="en-US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94459413"/>
                  </p:ext>
                </p:extLst>
              </p:nvPr>
            </p:nvGraphicFramePr>
            <p:xfrm>
              <a:off x="104934" y="2387864"/>
              <a:ext cx="11691544" cy="1588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663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501942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4335489"/>
                  </a:tblGrid>
                  <a:tr h="4267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属性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l-PL" altLang="zh-CN" sz="20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coef</a:t>
                          </a:r>
                          <a:r>
                            <a:rPr lang="pl-PL" altLang="zh-CN" sz="2000" b="1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_</a:t>
                          </a:r>
                          <a:endParaRPr lang="zh-CN" altLang="en-US" sz="2000" b="0" i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回归系数</a:t>
                          </a:r>
                          <a:r>
                            <a:rPr kumimoji="1"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/</a:t>
                          </a: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权重，与特征维数相同。</a:t>
                          </a:r>
                          <a:endParaRPr kumimoji="1" lang="en-US" altLang="zh-CN" sz="200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3"/>
                          <a:stretch>
                            <a:fillRect l="-169663" t="-59504" r="-562" b="-702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4297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intercept</a:t>
                          </a:r>
                          <a:r>
                            <a:rPr lang="en-US" altLang="zh-CN" sz="2000" b="1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_</a:t>
                          </a:r>
                          <a:endParaRPr lang="zh-CN" altLang="en-US" sz="2000" b="0" i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截距项。</a:t>
                          </a:r>
                          <a:endParaRPr lang="zh-CN" altLang="en-US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95641558"/>
                  </p:ext>
                </p:extLst>
              </p:nvPr>
            </p:nvGraphicFramePr>
            <p:xfrm>
              <a:off x="104933" y="4126204"/>
              <a:ext cx="11691545" cy="26382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41284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82322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3327035"/>
                  </a:tblGrid>
                  <a:tr h="3586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方法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85532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b="0" u="none" strike="noStrike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4" tooltip="sklearn.linear_model.LinearRegression.fit"/>
                            </a:rPr>
                            <a:t>fit</a:t>
                          </a:r>
                          <a:r>
                            <a:rPr lang="en-US" altLang="zh-CN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(X, y[, </a:t>
                          </a:r>
                          <a:r>
                            <a:rPr lang="en-US" altLang="zh-CN" sz="2000" b="0" dirty="0" err="1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sample_weight</a:t>
                          </a:r>
                          <a:r>
                            <a:rPr lang="en-US" altLang="zh-CN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])</a:t>
                          </a:r>
                          <a:endParaRPr lang="en-US" altLang="zh-CN" sz="2000" b="0" dirty="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模型训练。参数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X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y</m:t>
                              </m:r>
                            </m:oMath>
                          </a14:m>
                          <a:r>
                            <a:rPr lang="zh-CN" altLang="en-US" sz="2000" b="0" i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为训练数据</a:t>
                          </a:r>
                          <a:r>
                            <a:rPr lang="zh-CN" altLang="en-US" sz="2000" b="0" i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，可以</a:t>
                          </a:r>
                          <a:r>
                            <a:rPr lang="zh-CN" altLang="en-US" sz="2000" b="0" i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通过</a:t>
                          </a:r>
                          <a:r>
                            <a:rPr lang="en-US" altLang="zh-CN" sz="2000" b="0" dirty="0" err="1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sample_weight</a:t>
                          </a:r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设置每个样本的</a:t>
                          </a:r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权重</a:t>
                          </a:r>
                          <a:endParaRPr lang="en-US" altLang="zh-CN" sz="2000" b="0" i="0" dirty="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bg1">
                                <a:lumMod val="50000"/>
                              </a:schemeClr>
                            </a:buClr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如果样本来自不同设备（如精度度不同），可设置样本权重。</a:t>
                          </a:r>
                          <a:endParaRPr kumimoji="1" lang="en-US" altLang="zh-CN" sz="200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44373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b="0" u="none" strike="noStrike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5" tooltip="sklearn.linear_model.LinearRegression.predict"/>
                            </a:rPr>
                            <a:t>predict</a:t>
                          </a:r>
                          <a:r>
                            <a:rPr lang="en-US" altLang="zh-CN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(X)</a:t>
                          </a:r>
                          <a:endParaRPr lang="en-US" altLang="zh-CN" sz="2000" b="0" dirty="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使用训练好的模型进行预测，返回预测值</a:t>
                          </a:r>
                          <a:endParaRPr lang="en-US" altLang="zh-CN" sz="2000" b="0" dirty="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60700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u="none" strike="noStrike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6" tooltip="sklearn.linear_model.LinearRegression.score"/>
                            </a:rPr>
                            <a:t>score</a:t>
                          </a:r>
                          <a:r>
                            <a:rPr lang="en-US" altLang="zh-CN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(X, y[, </a:t>
                          </a:r>
                          <a:r>
                            <a:rPr lang="en-US" altLang="zh-CN" sz="2000" b="0" dirty="0" err="1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sample_weight</a:t>
                          </a:r>
                          <a:r>
                            <a:rPr lang="en-US" altLang="zh-CN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])</a:t>
                          </a:r>
                        </a:p>
                        <a:p>
                          <a:pPr algn="l"/>
                          <a:endParaRPr lang="en-US" altLang="zh-CN" sz="2000" b="0" dirty="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评估模型预测性能，返回模型预测的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分数（预测值和真实值</a:t>
                          </a:r>
                          <a:r>
                            <a:rPr lang="en-US" altLang="zh-CN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y</a:t>
                          </a:r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的差异）。</a:t>
                          </a:r>
                          <a:endParaRPr lang="en-US" altLang="zh-CN" sz="2000" b="0" dirty="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请见回归模型评价指标部分。</a:t>
                          </a:r>
                        </a:p>
                      </a:txBody>
                      <a:tcPr marL="121920" marR="121920" marT="60960" marB="6096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" name="内容占位符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95641558"/>
                  </p:ext>
                </p:extLst>
              </p:nvPr>
            </p:nvGraphicFramePr>
            <p:xfrm>
              <a:off x="104933" y="4126204"/>
              <a:ext cx="11691545" cy="26382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4128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482322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3327035"/>
                  </a:tblGrid>
                  <a:tr h="4267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方法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说明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备注</a:t>
                          </a:r>
                          <a:endParaRPr lang="zh-CN" altLang="en-US" sz="2000" b="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1036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b="0" u="none" strike="noStrike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4" tooltip="sklearn.linear_model.LinearRegression.fit"/>
                            </a:rPr>
                            <a:t>fit</a:t>
                          </a:r>
                          <a:r>
                            <a:rPr lang="en-US" altLang="zh-CN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(X, y[, </a:t>
                          </a:r>
                          <a:r>
                            <a:rPr lang="en-US" altLang="zh-CN" sz="2000" b="0" dirty="0" err="1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sample_weight</a:t>
                          </a:r>
                          <a:r>
                            <a:rPr lang="en-US" altLang="zh-CN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])</a:t>
                          </a:r>
                          <a:endParaRPr lang="en-US" altLang="zh-CN" sz="2000" b="0" dirty="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7"/>
                          <a:stretch>
                            <a:fillRect l="-73485" t="-42105" r="-69444" b="-1216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bg1">
                                <a:lumMod val="50000"/>
                              </a:schemeClr>
                            </a:buClr>
                            <a:buSzTx/>
                            <a:buFont typeface="Arial" pitchFamily="34" charset="0"/>
                            <a:buNone/>
                            <a:tabLst/>
                            <a:defRPr/>
                          </a:pPr>
                          <a:r>
                            <a:rPr kumimoji="1" lang="zh-CN" altLang="en-US" sz="20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如果样本来自不同设备（如精度度不同），可设置样本权重。</a:t>
                          </a:r>
                          <a:endParaRPr kumimoji="1" lang="en-US" altLang="zh-CN" sz="200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44373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000" b="0" u="none" strike="noStrike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5" tooltip="sklearn.linear_model.LinearRegression.predict"/>
                            </a:rPr>
                            <a:t>predict</a:t>
                          </a:r>
                          <a:r>
                            <a:rPr lang="en-US" altLang="zh-CN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(X)</a:t>
                          </a:r>
                          <a:endParaRPr lang="en-US" altLang="zh-CN" sz="2000" b="0" dirty="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使用训练好的模型进行预测，返回预测值</a:t>
                          </a:r>
                          <a:endParaRPr lang="en-US" altLang="zh-CN" sz="2000" b="0" dirty="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000" b="0" dirty="0" smtClea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0" u="none" strike="noStrike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  <a:hlinkClick r:id="rId6" tooltip="sklearn.linear_model.LinearRegression.score"/>
                            </a:rPr>
                            <a:t>score</a:t>
                          </a:r>
                          <a:r>
                            <a:rPr lang="en-US" altLang="zh-CN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(X, y[, </a:t>
                          </a:r>
                          <a:r>
                            <a:rPr lang="en-US" altLang="zh-CN" sz="2000" b="0" dirty="0" err="1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sample_weight</a:t>
                          </a:r>
                          <a:r>
                            <a:rPr lang="en-US" altLang="zh-CN" sz="2000" b="0" dirty="0" smtClean="0">
                              <a:solidFill>
                                <a:srgbClr val="09405E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])</a:t>
                          </a:r>
                        </a:p>
                        <a:p>
                          <a:pPr algn="l"/>
                          <a:endParaRPr lang="en-US" altLang="zh-CN" sz="2000" b="0" dirty="0">
                            <a:solidFill>
                              <a:srgbClr val="09405E"/>
                            </a:solidFill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 rotWithShape="0">
                          <a:blip r:embed="rId7"/>
                          <a:stretch>
                            <a:fillRect l="-73485" t="-263333" r="-69444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000" b="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请见回归模型评价指标部分。</a:t>
                          </a:r>
                        </a:p>
                      </a:txBody>
                      <a:tcPr marL="121920" marR="121920" marT="60960" marB="60960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78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当损失函数</a:t>
                </a: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取</a:t>
                </a:r>
                <a:r>
                  <a:rPr kumimoji="1" lang="en-US" altLang="zh-CN" dirty="0">
                    <a:solidFill>
                      <a:srgbClr val="09405E"/>
                    </a:solidFill>
                  </a:rPr>
                  <a:t>L2</a:t>
                </a:r>
                <a:r>
                  <a:rPr kumimoji="1" lang="zh-CN" altLang="en-US" dirty="0">
                    <a:solidFill>
                      <a:srgbClr val="09405E"/>
                    </a:solidFill>
                  </a:rPr>
                  <a:t>损失：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dirty="0">
                    <a:solidFill>
                      <a:srgbClr val="09405E"/>
                    </a:solidFill>
                  </a:rPr>
                  <a:t>正则项取</a:t>
                </a:r>
                <a:r>
                  <a:rPr kumimoji="1"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L2</a:t>
                </a:r>
                <a:r>
                  <a:rPr kumimoji="1" lang="zh-CN" altLang="en-US" dirty="0">
                    <a:solidFill>
                      <a:srgbClr val="09405E"/>
                    </a:solidFill>
                  </a:rPr>
                  <a:t>正则：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𝐷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线性回归模型：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i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kumimoji="1" lang="en-US" altLang="zh-CN" b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ea typeface="Cambria Math" charset="0"/>
                    <a:cs typeface="Cambria Math" charset="0"/>
                  </a:rPr>
                  <a:t>   </a:t>
                </a:r>
                <a:r>
                  <a:rPr kumimoji="1" lang="en-US" altLang="zh-CN" dirty="0" smtClean="0">
                    <a:solidFill>
                      <a:srgbClr val="09405E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en-US" altLang="zh-CN" dirty="0" smtClean="0">
                    <a:solidFill>
                      <a:srgbClr val="09405E"/>
                    </a:solidFill>
                  </a:rPr>
                  <a:t>)</a:t>
                </a:r>
              </a:p>
              <a:p>
                <a:r>
                  <a:rPr kumimoji="1" lang="zh-CN" altLang="en-US" dirty="0"/>
                  <a:t>得到岭回归的目标函数为：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岭回归：</a:t>
            </a:r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正则的线性回归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332591" y="3913601"/>
                <a:ext cx="9472852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kumimoji="1"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591" y="3913601"/>
                <a:ext cx="9472852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67708" y="5615945"/>
                <a:ext cx="9300831" cy="531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zh-CN" altLang="en-US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  </m:t>
                      </m:r>
                      <m:r>
                        <a:rPr kumimoji="1"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is-I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𝑿𝒘</m:t>
                          </m:r>
                        </m:e>
                      </m:d>
                      <m:r>
                        <a:rPr kumimoji="1"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𝒘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708" y="5615945"/>
                <a:ext cx="9300831" cy="5312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252503" y="3913601"/>
                <a:ext cx="4613315" cy="135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03" y="3913601"/>
                <a:ext cx="4613315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3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kumimoji="1" lang="zh-CN" altLang="en-US" dirty="0" smtClean="0"/>
                  <a:t>岭回归的目标函数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dirty="0" smtClean="0"/>
              </a:p>
              <a:p>
                <a:pPr>
                  <a:spcBef>
                    <a:spcPts val="600"/>
                  </a:spcBef>
                </a:pP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L2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正则可视为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参数先验分布为正态分布的贝叶斯</a:t>
                </a:r>
                <a:r>
                  <a:rPr lang="zh-CN" altLang="zh-CN" dirty="0" smtClean="0">
                    <a:solidFill>
                      <a:srgbClr val="C00000"/>
                    </a:solidFill>
                  </a:rPr>
                  <a:t>估计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>
                  <a:spcBef>
                    <a:spcPts val="600"/>
                  </a:spcBef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</a:pPr>
                <a:r>
                  <a:rPr lang="zh-CN" altLang="en-US" dirty="0" smtClean="0"/>
                  <a:t>回忆：贝叶斯估计</a:t>
                </a:r>
                <a:endParaRPr lang="en-US" altLang="zh-CN" dirty="0" smtClean="0"/>
              </a:p>
              <a:p>
                <a:pPr lvl="1">
                  <a:spcBef>
                    <a:spcPts val="600"/>
                  </a:spcBef>
                </a:pPr>
                <a:r>
                  <a:rPr lang="zh-CN" altLang="en-US" sz="2800" dirty="0"/>
                  <a:t> </a:t>
                </a:r>
                <a:r>
                  <a:rPr lang="zh-CN" altLang="en-US" sz="2800" dirty="0" smtClean="0"/>
                  <a:t>数据的似然：</a:t>
                </a:r>
                <a14:m>
                  <m:oMath xmlns:m="http://schemas.openxmlformats.org/officeDocument/2006/math">
                    <m:r>
                      <a:rPr kumimoji="1" lang="zh-CN" altLang="en-US" sz="2800" i="1">
                        <a:latin typeface="Cambria Math" charset="0"/>
                        <a:ea typeface="微软雅黑" pitchFamily="34" charset="-122"/>
                      </a:rPr>
                      <m:t>𝓁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𝑓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</a:rPr>
                      <m:t>=</m:t>
                    </m:r>
                    <m:func>
                      <m:funcPr>
                        <m:ctrlPr>
                          <a:rPr kumimoji="1" lang="en-US" altLang="zh-CN" sz="2800" b="0" i="1" smtClean="0">
                            <a:latin typeface="Cambria Math" charset="0"/>
                            <a:ea typeface="微软雅黑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800" i="0">
                            <a:latin typeface="Cambria Math" charset="0"/>
                            <a:ea typeface="微软雅黑" pitchFamily="34" charset="-122"/>
                          </a:rPr>
                          <m:t>ln</m:t>
                        </m:r>
                      </m:fName>
                      <m:e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𝑝</m:t>
                        </m:r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(</m:t>
                        </m:r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  <m:t>)</m:t>
                        </m:r>
                      </m:e>
                    </m:func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is-IS" altLang="zh-CN" sz="2800" i="1" smtClean="0">
                            <a:latin typeface="Cambria Math" charset="0"/>
                            <a:ea typeface="微软雅黑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2800" b="0" i="1" smtClean="0"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微软雅黑" pitchFamily="34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kumimoji="1" lang="en-US" altLang="zh-CN" sz="2800" i="1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800">
                                <a:latin typeface="Cambria Math" charset="0"/>
                                <a:ea typeface="微软雅黑" pitchFamily="34" charset="-122"/>
                              </a:rPr>
                              <m:t>ln</m:t>
                            </m:r>
                          </m:fName>
                          <m:e>
                            <m:r>
                              <a:rPr kumimoji="1" lang="en-US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hr-HR" altLang="zh-CN" sz="2800" i="1" dirty="0">
                                    <a:latin typeface="Cambria Math" charset="0"/>
                                    <a:ea typeface="微软雅黑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i="1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800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1" i="1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zh-CN" sz="2800" dirty="0">
                                        <a:latin typeface="Cambria Math" charset="0"/>
                                        <a:ea typeface="微软雅黑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sz="2800" dirty="0" smtClean="0"/>
              </a:p>
              <a:p>
                <a:pPr lvl="1">
                  <a:spcBef>
                    <a:spcPts val="600"/>
                  </a:spcBef>
                </a:pPr>
                <a:r>
                  <a:rPr lang="zh-CN" altLang="en-US" sz="2800" dirty="0"/>
                  <a:t> </a:t>
                </a:r>
                <a:r>
                  <a:rPr lang="zh-CN" altLang="en-US" sz="2800" dirty="0" smtClean="0"/>
                  <a:t>参数的先验：</a:t>
                </a:r>
                <a:r>
                  <a:rPr lang="zh-CN" altLang="zh-CN" sz="2800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</a:rPr>
                      <m:t>𝑝</m:t>
                    </m:r>
                    <m:d>
                      <m:dPr>
                        <m:ctrlP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</a:rPr>
                      <m:t> </m:t>
                    </m:r>
                  </m:oMath>
                </a14:m>
                <a:endParaRPr kumimoji="1" lang="en-US" altLang="zh-CN" sz="2800" dirty="0" smtClean="0"/>
              </a:p>
              <a:p>
                <a:pPr lvl="1">
                  <a:spcBef>
                    <a:spcPts val="600"/>
                  </a:spcBef>
                </a:pPr>
                <a:r>
                  <a:rPr kumimoji="1" lang="en-US" altLang="zh-CN" sz="2800" dirty="0"/>
                  <a:t> </a:t>
                </a:r>
                <a:r>
                  <a:rPr kumimoji="1" lang="zh-CN" altLang="en-US" sz="2800" dirty="0" smtClean="0"/>
                  <a:t>参数的后验：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微软雅黑" pitchFamily="34" charset="-122"/>
                      </a:rPr>
                      <m:t>𝑝</m:t>
                    </m:r>
                    <m:d>
                      <m:dPr>
                        <m:ctrlPr>
                          <a:rPr kumimoji="1" lang="mr-IN" altLang="zh-CN" sz="2800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</m:e>
                    </m:d>
                  </m:oMath>
                </a14:m>
                <a:r>
                  <a:rPr kumimoji="1" lang="zh-CN" altLang="en-US" sz="2800" i="1" dirty="0">
                    <a:latin typeface="Cambria Math" charset="0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i="1" dirty="0">
                        <a:latin typeface="Cambria Math" charset="0"/>
                        <a:ea typeface="微软雅黑" pitchFamily="34" charset="-122"/>
                      </a:rPr>
                      <m:t>∝</m:t>
                    </m:r>
                    <m:r>
                      <a:rPr kumimoji="1" lang="en-US" altLang="zh-CN" sz="2800" i="1" dirty="0">
                        <a:latin typeface="Cambria Math" charset="0"/>
                        <a:ea typeface="微软雅黑" pitchFamily="34" charset="-122"/>
                      </a:rPr>
                      <m:t>𝑝</m:t>
                    </m:r>
                    <m:d>
                      <m:dPr>
                        <m:ctrlPr>
                          <a:rPr kumimoji="1" lang="mr-IN" altLang="zh-CN" sz="2800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  <m:r>
                      <a:rPr kumimoji="1" lang="en-US" altLang="zh-CN" sz="2800" i="1" dirty="0">
                        <a:latin typeface="Cambria Math" charset="0"/>
                        <a:ea typeface="微软雅黑" pitchFamily="34" charset="-122"/>
                      </a:rPr>
                      <m:t>𝑝</m:t>
                    </m:r>
                    <m:d>
                      <m:dPr>
                        <m:ctrlP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  <m: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d>
                  </m:oMath>
                </a14:m>
                <a:endParaRPr kumimoji="1" lang="en-US" altLang="zh-CN" sz="2800" i="1" dirty="0" smtClean="0">
                  <a:latin typeface="Cambria Math" charset="0"/>
                  <a:ea typeface="微软雅黑" pitchFamily="34" charset="-122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 </a:t>
                </a:r>
                <a:r>
                  <a:rPr kumimoji="1" lang="zh-CN" altLang="en-US" sz="2800" dirty="0" smtClean="0">
                    <a:latin typeface="Cambria Math" charset="0"/>
                    <a:ea typeface="微软雅黑" pitchFamily="34" charset="-122"/>
                  </a:rPr>
                  <a:t>参数的最大后验估计：</a:t>
                </a:r>
                <a:r>
                  <a:rPr kumimoji="1" lang="en-US" altLang="zh-CN" sz="2800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kumimoji="1"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</m:e>
                    </m:acc>
                    <m:r>
                      <a:rPr kumimoji="1" lang="en-US" altLang="zh-CN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mr-IN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mr-IN" altLang="zh-CN" sz="28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8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kumimoji="1" lang="mr-IN" altLang="zh-CN" sz="28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  <m:t>𝑝</m:t>
                        </m:r>
                        <m:d>
                          <m:dPr>
                            <m:ctrlPr>
                              <a:rPr kumimoji="1" lang="mr-IN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𝜽</m:t>
                            </m:r>
                            <m:r>
                              <a:rPr kumimoji="1" lang="en-US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  <m:t>|</m:t>
                            </m:r>
                            <m:r>
                              <a:rPr kumimoji="1" lang="en-US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  <m:t>𝒟</m:t>
                            </m:r>
                          </m:e>
                        </m:d>
                      </m:e>
                    </m:func>
                  </m:oMath>
                </a14:m>
                <a:endParaRPr kumimoji="1" lang="zh-CN" altLang="en-US" sz="2800" dirty="0">
                  <a:latin typeface="Cambria Math" charset="0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岭回归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岭回归的贝</a:t>
                </a:r>
                <a:r>
                  <a:rPr lang="zh-CN" altLang="en-US" dirty="0"/>
                  <a:t>叶斯估计</a:t>
                </a:r>
                <a:endParaRPr lang="en-US" altLang="zh-CN" dirty="0"/>
              </a:p>
              <a:p>
                <a:pPr lvl="1"/>
                <a:r>
                  <a:rPr lang="zh-CN" altLang="en-US" sz="2800" dirty="0"/>
                  <a:t> 数据的似然</a:t>
                </a:r>
                <a:r>
                  <a:rPr lang="zh-CN" altLang="en-US" sz="2800" dirty="0" smtClean="0"/>
                  <a:t>：</a:t>
                </a:r>
                <a:endParaRPr lang="en-US" altLang="zh-CN" sz="2800" dirty="0"/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zh-CN" altLang="en-US" sz="2800" dirty="0" smtClean="0"/>
                  <a:t> 参数</a:t>
                </a:r>
                <a:r>
                  <a:rPr lang="zh-CN" altLang="en-US" sz="2800" dirty="0"/>
                  <a:t>的先验：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1" lang="zh-CN" altLang="en-US" sz="2800" i="1">
                        <a:latin typeface="Cambria Math" charset="0"/>
                        <a:ea typeface="微软雅黑" pitchFamily="34" charset="-122"/>
                        <a:cs typeface="+mn-cs"/>
                      </a:rPr>
                      <m:t>~</m:t>
                    </m:r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  <a:cs typeface="+mn-cs"/>
                      </a:rPr>
                      <m:t>𝑁</m:t>
                    </m:r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  <a:cs typeface="+mn-cs"/>
                      </a:rPr>
                      <m:t>(0,</m:t>
                    </m:r>
                    <m:sSup>
                      <m:sSupPr>
                        <m:ctrlP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𝜏</m:t>
                        </m:r>
                      </m:e>
                      <m:sup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1" lang="en-US" altLang="zh-CN" sz="2800" i="1">
                        <a:latin typeface="Cambria Math" charset="0"/>
                        <a:ea typeface="微软雅黑" pitchFamily="34" charset="-122"/>
                        <a:cs typeface="+mn-cs"/>
                      </a:rPr>
                      <m:t>)</m:t>
                    </m:r>
                  </m:oMath>
                </a14:m>
                <a:r>
                  <a:rPr kumimoji="1" lang="zh-CN" altLang="en-US" sz="2800" i="1" dirty="0">
                    <a:latin typeface="Cambria Math" charset="0"/>
                    <a:ea typeface="微软雅黑" pitchFamily="34" charset="-122"/>
                    <a:cs typeface="+mn-cs"/>
                  </a:rPr>
                  <a:t>，</a:t>
                </a:r>
                <a:r>
                  <a:rPr lang="zh-CN" altLang="en-US" sz="2800" dirty="0" smtClean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相互独立，则</a:t>
                </a:r>
                <a:endParaRPr kumimoji="1" lang="en-US" altLang="zh-CN" sz="2800" dirty="0"/>
              </a:p>
              <a:p>
                <a:pPr lvl="1"/>
                <a:endParaRPr kumimoji="1" lang="en-US" altLang="zh-CN" sz="2800" dirty="0" smtClean="0"/>
              </a:p>
              <a:p>
                <a:pPr lvl="1"/>
                <a:endParaRPr kumimoji="1" lang="en-US" altLang="zh-CN" sz="2800" dirty="0"/>
              </a:p>
              <a:p>
                <a:pPr lvl="1"/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参数</a:t>
                </a:r>
                <a:r>
                  <a:rPr kumimoji="1" lang="zh-CN" altLang="en-US" sz="2800" dirty="0"/>
                  <a:t>的后验</a:t>
                </a:r>
                <a:r>
                  <a:rPr kumimoji="1" lang="zh-CN" altLang="en-US" sz="2800" dirty="0" smtClean="0"/>
                  <a:t>：</a:t>
                </a:r>
                <a:endParaRPr kumimoji="1" lang="en-US" altLang="zh-CN" sz="2800" i="1" dirty="0">
                  <a:latin typeface="Cambria Math" charset="0"/>
                  <a:ea typeface="微软雅黑" pitchFamily="34" charset="-122"/>
                </a:endParaRPr>
              </a:p>
              <a:p>
                <a:pPr lvl="1"/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岭回归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526936" y="1463860"/>
                <a:ext cx="8381333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𝓁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n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</m:t>
                          </m:r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hr-HR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𝑁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l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n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𝜎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is-IS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36" y="1463860"/>
                <a:ext cx="8381333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96676" y="3284538"/>
                <a:ext cx="5911875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exp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676" y="3284538"/>
                <a:ext cx="5911875" cy="11726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30237" y="5147023"/>
                <a:ext cx="4637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n</m:t>
                        </m:r>
                        <m:r>
                          <a:rPr kumimoji="1"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 </m:t>
                        </m:r>
                      </m:fName>
                      <m:e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mr-IN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  <m:r>
                              <a:rPr kumimoji="1" lang="en-US" altLang="zh-CN" sz="24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𝒟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sz="2400" dirty="0">
                    <a:solidFill>
                      <a:srgbClr val="09405E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r>
                      <m:rPr>
                        <m:sty m:val="p"/>
                      </m:rPr>
                      <a:rPr kumimoji="1" lang="en-US" altLang="zh-CN" sz="240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kumimoji="1" lang="en-US" altLang="zh-CN" sz="2400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kumimoji="1" lang="mr-IN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sz="2400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kumimoji="1" lang="en-US" altLang="zh-CN" sz="2400" b="0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zh-CN" sz="2400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  <m: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r>
                          <a:rPr kumimoji="1" lang="en-US" altLang="zh-CN" sz="2400" b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</m:oMath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5147023"/>
                <a:ext cx="463729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94" t="-102632" b="-1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46126" y="5712229"/>
                <a:ext cx="12801600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𝐷</m:t>
                      </m:r>
                      <m:r>
                        <m:rPr>
                          <m:sty m:val="p"/>
                        </m:rPr>
                        <a:rPr lang="en-US" altLang="zh-CN" sz="2400" i="0">
                          <a:solidFill>
                            <a:srgbClr val="C00000"/>
                          </a:solidFill>
                          <a:latin typeface="Cambria Math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n</m:t>
                      </m:r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sz="2400" i="1">
                          <a:solidFill>
                            <a:srgbClr val="000099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n</m:t>
                          </m:r>
                          <m:r>
                            <a:rPr lang="en-US" altLang="zh-CN" sz="2400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𝑁</m:t>
                      </m:r>
                      <m:r>
                        <m:rPr>
                          <m:sty m:val="p"/>
                        </m:rPr>
                        <a:rPr lang="en-US" altLang="zh-CN" sz="2400" i="0">
                          <a:solidFill>
                            <a:srgbClr val="7030A0"/>
                          </a:solidFill>
                          <a:latin typeface="Cambria Math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n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5712229"/>
                <a:ext cx="12801600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 7"/>
          <p:cNvGrpSpPr/>
          <p:nvPr/>
        </p:nvGrpSpPr>
        <p:grpSpPr>
          <a:xfrm>
            <a:off x="7904975" y="3284539"/>
            <a:ext cx="2594298" cy="2324150"/>
            <a:chOff x="6888086" y="306751"/>
            <a:chExt cx="4185743" cy="3068959"/>
          </a:xfrm>
        </p:grpSpPr>
        <p:pic>
          <p:nvPicPr>
            <p:cNvPr id="9" name="Picture 4" descr="nter image description her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086" y="306751"/>
              <a:ext cx="4185743" cy="306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8688288" y="331555"/>
                  <a:ext cx="485902" cy="23275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𝑝</m:t>
                        </m:r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微软雅黑" pitchFamily="34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微软雅黑" pitchFamily="34" charset="-122"/>
                          </a:rPr>
                          <m:t>)</m:t>
                        </m:r>
                      </m:oMath>
                    </m:oMathPara>
                  </a14:m>
                  <a:endParaRPr kumimoji="0" lang="zh-CN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endParaRPr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288" y="331555"/>
                  <a:ext cx="485902" cy="23275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6176" r="-23529" b="-44118"/>
                  </a:stretch>
                </a:blipFill>
                <a:ln w="12700" cap="flat">
                  <a:noFill/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23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574758" y="-3392905"/>
            <a:ext cx="92396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74533" y="167060"/>
            <a:ext cx="9753146" cy="674233"/>
          </a:xfrm>
        </p:spPr>
        <p:txBody>
          <a:bodyPr/>
          <a:lstStyle/>
          <a:p>
            <a:r>
              <a:rPr lang="zh-CN" altLang="en-US" dirty="0" smtClean="0">
                <a:cs typeface="Times New Roman" panose="02020603050405020304"/>
              </a:rPr>
              <a:t>回归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529266" y="889747"/>
                <a:ext cx="11681783" cy="3447720"/>
              </a:xfrm>
            </p:spPr>
            <p:txBody>
              <a:bodyPr/>
              <a:lstStyle/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监督学习中，给定</a:t>
                </a:r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训练数据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solidFill>
                          <a:srgbClr val="09405E"/>
                        </a:solidFill>
                        <a:latin typeface="Cambria Math" charset="0"/>
                        <a:ea typeface="Euclid Math One" charset="0"/>
                        <a:cs typeface="Euclid Math One" charset="0"/>
                      </a:rPr>
                      <m:t>𝒟</m:t>
                    </m:r>
                    <m:r>
                      <a:rPr kumimoji="1" lang="en-US" altLang="zh-CN" i="1" dirty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SupPr>
                      <m:e>
                        <m: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{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}</m:t>
                        </m:r>
                      </m:e>
                      <m:sub>
                        <m: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  <m: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𝑁</m:t>
                        </m:r>
                      </m:sup>
                    </m:sSubSup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𝑁</m:t>
                    </m:r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为训练样本数目，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𝑖</m:t>
                    </m:r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为样本索引，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为第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𝑖</m:t>
                    </m:r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个样本的输入特征，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𝑦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 为对应的输出</a:t>
                </a:r>
                <a:r>
                  <a:rPr kumimoji="1" lang="en-US" altLang="zh-CN" dirty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kumimoji="1"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响应，</a:t>
                </a:r>
                <a:endParaRPr kumimoji="1" lang="en-US" altLang="zh-CN" dirty="0" smtClean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i="1" dirty="0" smtClean="0">
                            <a:solidFill>
                              <a:srgbClr val="C00000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kumimoji="1" lang="zh-CN" altLang="en-US" b="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𝑦</m:t>
                        </m:r>
                      </m:e>
                      <m:sub>
                        <m:r>
                          <a:rPr kumimoji="1" lang="zh-CN" altLang="en-US" b="0" i="1" dirty="0">
                            <a:solidFill>
                              <a:srgbClr val="C0000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  <m:r>
                      <a:rPr kumimoji="1" lang="zh-CN" altLang="en-US" b="0" i="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∈</m:t>
                    </m:r>
                    <m:r>
                      <a:rPr kumimoji="1" lang="en-US" altLang="zh-CN" b="0" i="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ℝ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时，该监督学习任务为一个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回归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任务</a:t>
                </a: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。</a:t>
                </a:r>
                <a:r>
                  <a:rPr kumimoji="1" lang="zh-CN" altLang="en-US" dirty="0" smtClean="0">
                    <a:latin typeface="微软雅黑" pitchFamily="34" charset="-122"/>
                    <a:ea typeface="微软雅黑" pitchFamily="34" charset="-122"/>
                  </a:rPr>
                  <a:t>根据</a:t>
                </a:r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训练样本</a:t>
                </a:r>
                <a14:m>
                  <m:oMath xmlns:m="http://schemas.openxmlformats.org/officeDocument/2006/math">
                    <m:r>
                      <a:rPr kumimoji="1" lang="zh-CN" altLang="en-US" i="1" dirty="0">
                        <a:latin typeface="Cambria Math" charset="0"/>
                        <a:ea typeface="Euclid Math One" charset="0"/>
                        <a:cs typeface="Euclid Math One" charset="0"/>
                      </a:rPr>
                      <m:t>𝒟</m:t>
                    </m:r>
                  </m:oMath>
                </a14:m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，学习一个从输入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微软雅黑" pitchFamily="34" charset="-122"/>
                      </a:rPr>
                      <m:t>𝒙</m:t>
                    </m:r>
                  </m:oMath>
                </a14:m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到输出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𝑦</m:t>
                    </m:r>
                  </m:oMath>
                </a14:m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的映射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𝑓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kumimoji="1" lang="en-US" altLang="zh-CN" dirty="0" smtClean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测试：对新的测试数据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charset="0"/>
                        <a:ea typeface="微软雅黑" pitchFamily="34" charset="-122"/>
                      </a:rPr>
                      <m:t>𝒙</m:t>
                    </m:r>
                    <m:r>
                      <a:rPr kumimoji="1" lang="en-US" altLang="zh-CN" b="1" i="1">
                        <a:latin typeface="Cambria Math" charset="0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，用学习到的映射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𝑓</m:t>
                    </m:r>
                  </m:oMath>
                </a14:m>
                <a:r>
                  <a:rPr kumimoji="1" lang="zh-CN" altLang="en-US" dirty="0">
                    <a:latin typeface="微软雅黑" pitchFamily="34" charset="-122"/>
                    <a:ea typeface="微软雅黑" pitchFamily="34" charset="-122"/>
                  </a:rPr>
                  <a:t>对其进行预测：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i="1">
                            <a:latin typeface="Cambria Math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charset="0"/>
                            <a:ea typeface="微软雅黑" pitchFamily="34" charset="-122"/>
                          </a:rPr>
                          <m:t>𝑦</m:t>
                        </m:r>
                      </m:e>
                    </m:acc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=</m:t>
                    </m:r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(</m:t>
                    </m:r>
                    <m:r>
                      <a:rPr kumimoji="1" lang="en-US" altLang="zh-CN" b="1" i="1">
                        <a:latin typeface="Cambria Math" charset="0"/>
                        <a:ea typeface="微软雅黑" pitchFamily="34" charset="-122"/>
                      </a:rPr>
                      <m:t>𝒙</m:t>
                    </m:r>
                    <m:r>
                      <a:rPr kumimoji="1" lang="en-US" altLang="zh-CN" i="1">
                        <a:latin typeface="Cambria Math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529266" y="889747"/>
                <a:ext cx="11681783" cy="3447720"/>
              </a:xfrm>
              <a:blipFill rotWithShape="0">
                <a:blip r:embed="rId3"/>
                <a:stretch>
                  <a:fillRect l="-939" r="-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24"/>
          <p:cNvCxnSpPr/>
          <p:nvPr/>
        </p:nvCxnSpPr>
        <p:spPr>
          <a:xfrm flipH="1" flipV="1">
            <a:off x="3144469" y="4926864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5"/>
          <p:cNvCxnSpPr/>
          <p:nvPr/>
        </p:nvCxnSpPr>
        <p:spPr>
          <a:xfrm>
            <a:off x="3157838" y="6651390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14"/>
          <p:cNvSpPr/>
          <p:nvPr/>
        </p:nvSpPr>
        <p:spPr>
          <a:xfrm>
            <a:off x="3307561" y="6115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5"/>
          <p:cNvSpPr/>
          <p:nvPr/>
        </p:nvSpPr>
        <p:spPr>
          <a:xfrm>
            <a:off x="3556213" y="593836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16"/>
          <p:cNvSpPr/>
          <p:nvPr/>
        </p:nvSpPr>
        <p:spPr>
          <a:xfrm>
            <a:off x="3708613" y="609076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17"/>
          <p:cNvSpPr/>
          <p:nvPr/>
        </p:nvSpPr>
        <p:spPr>
          <a:xfrm>
            <a:off x="3885078" y="58339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18"/>
          <p:cNvSpPr/>
          <p:nvPr/>
        </p:nvSpPr>
        <p:spPr>
          <a:xfrm>
            <a:off x="3981330" y="607736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19"/>
          <p:cNvSpPr/>
          <p:nvPr/>
        </p:nvSpPr>
        <p:spPr>
          <a:xfrm>
            <a:off x="4131020" y="561317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0"/>
          <p:cNvSpPr/>
          <p:nvPr/>
        </p:nvSpPr>
        <p:spPr>
          <a:xfrm>
            <a:off x="4466030" y="583397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1"/>
          <p:cNvSpPr/>
          <p:nvPr/>
        </p:nvSpPr>
        <p:spPr>
          <a:xfrm>
            <a:off x="4524939" y="532524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2"/>
          <p:cNvSpPr/>
          <p:nvPr/>
        </p:nvSpPr>
        <p:spPr>
          <a:xfrm>
            <a:off x="4266024" y="606316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3"/>
          <p:cNvSpPr/>
          <p:nvPr/>
        </p:nvSpPr>
        <p:spPr>
          <a:xfrm>
            <a:off x="4771037" y="556098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26"/>
          <p:cNvSpPr/>
          <p:nvPr/>
        </p:nvSpPr>
        <p:spPr>
          <a:xfrm>
            <a:off x="4722911" y="513879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27"/>
          <p:cNvSpPr/>
          <p:nvPr/>
        </p:nvSpPr>
        <p:spPr>
          <a:xfrm>
            <a:off x="3644548" y="629536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11"/>
          <p:cNvCxnSpPr/>
          <p:nvPr/>
        </p:nvCxnSpPr>
        <p:spPr>
          <a:xfrm flipV="1">
            <a:off x="3144469" y="5216448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9"/>
          <p:cNvCxnSpPr/>
          <p:nvPr/>
        </p:nvCxnSpPr>
        <p:spPr>
          <a:xfrm>
            <a:off x="4627960" y="5570753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/>
          <p:cNvCxnSpPr/>
          <p:nvPr/>
        </p:nvCxnSpPr>
        <p:spPr>
          <a:xfrm flipH="1">
            <a:off x="3144468" y="5570752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066020" y="6596390"/>
                <a:ext cx="12238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latin typeface="Cambria Math" charset="0"/>
                          <a:cs typeface="Helvetica Light"/>
                        </a:rPr>
                        <m:t>𝑥</m:t>
                      </m:r>
                      <m:r>
                        <a:rPr lang="en-US" sz="1050" i="1" dirty="0" smtClean="0">
                          <a:latin typeface="Cambria Math" charset="0"/>
                          <a:cs typeface="Helvetica Light"/>
                        </a:rPr>
                        <m:t>=0.8</m:t>
                      </m:r>
                    </m:oMath>
                  </m:oMathPara>
                </a14:m>
                <a:endParaRPr lang="en-US" sz="1050" dirty="0">
                  <a:latin typeface="Helvetica Light"/>
                  <a:cs typeface="Helvetica Light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020" y="6596390"/>
                <a:ext cx="1223890" cy="2616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70"/>
          <p:cNvSpPr txBox="1"/>
          <p:nvPr/>
        </p:nvSpPr>
        <p:spPr>
          <a:xfrm>
            <a:off x="4463220" y="5419360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4656650" y="4615570"/>
                <a:ext cx="167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zh-CN" altLang="en-US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altLang="zh-CN" sz="28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800" b="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50" y="4615570"/>
                <a:ext cx="167847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9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1"/>
    </mc:Choice>
    <mc:Fallback xmlns="">
      <p:transition spd="slow" advTm="892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049311"/>
            <a:ext cx="10752465" cy="5335723"/>
          </a:xfrm>
        </p:spPr>
        <p:txBody>
          <a:bodyPr/>
          <a:lstStyle/>
          <a:p>
            <a:r>
              <a:rPr lang="zh-CN" altLang="en-US" dirty="0"/>
              <a:t>最大后验估计</a:t>
            </a:r>
            <a:r>
              <a:rPr lang="en-US" altLang="zh-CN" dirty="0"/>
              <a:t>(Maximum a posteriori estimation, MAP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等价于岭回归的目标</a:t>
            </a:r>
            <a:r>
              <a:rPr lang="zh-CN" altLang="en-US" dirty="0" smtClean="0"/>
              <a:t>函数（去掉负号，取最大变成</a:t>
            </a:r>
            <a:r>
              <a:rPr lang="zh-CN" altLang="en-US" dirty="0"/>
              <a:t>取</a:t>
            </a:r>
            <a:r>
              <a:rPr lang="zh-CN" altLang="en-US" dirty="0" smtClean="0"/>
              <a:t>最小）</a:t>
            </a:r>
            <a:r>
              <a:rPr lang="zh-CN" altLang="en-US" dirty="0" smtClean="0">
                <a:sym typeface="Wingdings"/>
              </a:rPr>
              <a:t>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46126" y="1821769"/>
                <a:ext cx="3256468" cy="639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mr-IN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</m:t>
                          </m:r>
                          <m:r>
                            <a:rPr kumimoji="1" lang="zh-CN" altLang="en-US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4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400" i="1" dirty="0" smtClean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1821769"/>
                <a:ext cx="3256468" cy="639983"/>
              </a:xfrm>
              <a:prstGeom prst="rect">
                <a:avLst/>
              </a:prstGeom>
              <a:blipFill rotWithShape="0">
                <a:blip r:embed="rId2"/>
                <a:stretch>
                  <a:fillRect t="-74286" b="-6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13018" y="2241894"/>
                <a:ext cx="10998780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ax</m:t>
                          </m:r>
                        </m:e>
                        <m:lim>
                          <m:r>
                            <a:rPr kumimoji="1" lang="en-US" altLang="zh-CN" sz="24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ln</m:t>
                              </m:r>
                              <m: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8" y="2241894"/>
                <a:ext cx="10998780" cy="1281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18186" y="4481620"/>
                <a:ext cx="5788508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in</m:t>
                          </m:r>
                        </m:e>
                        <m:lim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mr-IN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kumimoji="1" lang="en-US" altLang="zh-CN" sz="2400" b="1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zh-CN" altLang="en-US" sz="2400" dirty="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4481620"/>
                <a:ext cx="5788508" cy="12813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792556" y="3613812"/>
                <a:ext cx="344631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（去掉与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</m:oMath>
                </a14:m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无关的项）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56" y="3613812"/>
                <a:ext cx="3446310" cy="369330"/>
              </a:xfrm>
              <a:prstGeom prst="rect">
                <a:avLst/>
              </a:prstGeom>
              <a:blipFill rotWithShape="0">
                <a:blip r:embed="rId5"/>
                <a:stretch>
                  <a:fillRect l="-2827" t="-10000" b="-26667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792556" y="4843251"/>
                <a:ext cx="139942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（乘以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2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）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56" y="4843251"/>
                <a:ext cx="1399420" cy="369330"/>
              </a:xfrm>
              <a:prstGeom prst="rect">
                <a:avLst/>
              </a:prstGeom>
              <a:blipFill rotWithShape="0">
                <a:blip r:embed="rId6"/>
                <a:stretch>
                  <a:fillRect l="-6957" t="-8197" r="-6522" b="-24590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-179061" y="6332704"/>
                <a:ext cx="9472852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kumimoji="1"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𝑿𝒘</m:t>
                          </m:r>
                        </m:e>
                      </m:d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𝒘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9061" y="6332704"/>
                <a:ext cx="9472852" cy="5309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18186" y="3361757"/>
                <a:ext cx="5863208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ax</m:t>
                          </m:r>
                        </m:e>
                        <m:lim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3361757"/>
                <a:ext cx="5863208" cy="12813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0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590213" cy="487243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在正则项中，各特征的参数地位相同，这就要求各特征的单位相同，这可以对特征进行缩放（去量纲）实现。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最常用的特征缩放为特征标准化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dirty="0"/>
                  <a:t> </a:t>
                </a:r>
                <a:r>
                  <a:rPr kumimoji="1" lang="en-US" altLang="zh-CN" dirty="0" err="1" smtClean="0"/>
                  <a:t>sklearn</a:t>
                </a:r>
                <a:r>
                  <a:rPr kumimoji="1" lang="zh-CN" altLang="en-US" dirty="0" smtClean="0"/>
                  <a:t>中的实现：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StandardScaler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en-US" altLang="zh-CN" dirty="0" smtClean="0">
                  <a:effectLst/>
                </a:endParaRPr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kumimoji="1" lang="en-US" altLang="zh-CN" dirty="0" smtClean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 smtClean="0"/>
                  <a:t>亦可采用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charset="0"/>
                      </a:rPr>
                      <m:t>MinMax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charset="0"/>
                      </a:rPr>
                      <m:t>Scaler</m:t>
                    </m:r>
                  </m:oMath>
                </a14:m>
                <a:r>
                  <a:rPr lang="zh-CN" altLang="zh-CN" dirty="0"/>
                  <a:t> </a:t>
                </a:r>
                <a:r>
                  <a:rPr lang="zh-CN" altLang="en-US" dirty="0" smtClean="0"/>
                  <a:t>将特征缩放到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altLang="zh-C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。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590213" cy="4872431"/>
              </a:xfrm>
              <a:blipFill rotWithShape="0">
                <a:blip r:embed="rId2"/>
                <a:stretch>
                  <a:fillRect l="-978" b="-20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特征缩放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37620"/>
            <a:ext cx="3406568" cy="2282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57" y="3831829"/>
            <a:ext cx="3316471" cy="2280074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 bwMode="auto">
          <a:xfrm>
            <a:off x="3557111" y="4643907"/>
            <a:ext cx="864096" cy="126578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48329" y="4643907"/>
            <a:ext cx="4427343" cy="2062103"/>
          </a:xfrm>
          <a:prstGeom prst="rect">
            <a:avLst/>
          </a:prstGeom>
          <a:noFill/>
          <a:ln w="25400">
            <a:solidFill>
              <a:srgbClr val="09405E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0" dirty="0">
                <a:solidFill>
                  <a:srgbClr val="002060"/>
                </a:solidFill>
              </a:rPr>
              <a:t># </a:t>
            </a:r>
            <a:r>
              <a:rPr lang="zh-CN" altLang="en-US" sz="1600" b="0" dirty="0">
                <a:solidFill>
                  <a:srgbClr val="002060"/>
                </a:solidFill>
              </a:rPr>
              <a:t>数据标准化</a:t>
            </a:r>
            <a:endParaRPr lang="en-US" altLang="zh-CN" sz="1600" b="0" dirty="0">
              <a:solidFill>
                <a:srgbClr val="002060"/>
              </a:solidFill>
            </a:endParaRPr>
          </a:p>
          <a:p>
            <a:r>
              <a:rPr lang="en-US" altLang="zh-CN" sz="1600" b="0" dirty="0">
                <a:solidFill>
                  <a:srgbClr val="002060"/>
                </a:solidFill>
              </a:rPr>
              <a:t>from </a:t>
            </a:r>
            <a:r>
              <a:rPr lang="en-US" altLang="zh-CN" sz="1600" b="0" dirty="0" err="1">
                <a:solidFill>
                  <a:srgbClr val="002060"/>
                </a:solidFill>
              </a:rPr>
              <a:t>sklearn.preprocessing</a:t>
            </a:r>
            <a:r>
              <a:rPr lang="en-US" altLang="zh-CN" sz="1600" b="0" dirty="0">
                <a:solidFill>
                  <a:srgbClr val="002060"/>
                </a:solidFill>
              </a:rPr>
              <a:t> import </a:t>
            </a:r>
            <a:r>
              <a:rPr lang="en-US" altLang="zh-CN" sz="1600" b="0" dirty="0" err="1">
                <a:solidFill>
                  <a:srgbClr val="C00000"/>
                </a:solidFill>
              </a:rPr>
              <a:t>StandardScaler</a:t>
            </a:r>
            <a:endParaRPr lang="en-US" altLang="zh-CN" sz="1600" b="0" dirty="0">
              <a:solidFill>
                <a:srgbClr val="C00000"/>
              </a:solidFill>
            </a:endParaRPr>
          </a:p>
          <a:p>
            <a:r>
              <a:rPr lang="en-US" altLang="zh-CN" sz="1600" b="0" dirty="0">
                <a:solidFill>
                  <a:srgbClr val="002060"/>
                </a:solidFill>
              </a:rPr>
              <a:t># </a:t>
            </a:r>
            <a:r>
              <a:rPr lang="zh-CN" altLang="en-US" sz="1600" b="0" dirty="0">
                <a:solidFill>
                  <a:srgbClr val="002060"/>
                </a:solidFill>
              </a:rPr>
              <a:t>构造输入特征的标准化器</a:t>
            </a:r>
            <a:endParaRPr lang="en-US" altLang="zh-CN" sz="1600" b="0" dirty="0">
              <a:solidFill>
                <a:srgbClr val="002060"/>
              </a:solidFill>
            </a:endParaRPr>
          </a:p>
          <a:p>
            <a:r>
              <a:rPr lang="en-US" altLang="zh-CN" sz="1600" b="0" dirty="0" err="1">
                <a:solidFill>
                  <a:srgbClr val="002060"/>
                </a:solidFill>
              </a:rPr>
              <a:t>ss_X</a:t>
            </a:r>
            <a:r>
              <a:rPr lang="en-US" altLang="zh-CN" sz="1600" b="0" dirty="0">
                <a:solidFill>
                  <a:srgbClr val="002060"/>
                </a:solidFill>
              </a:rPr>
              <a:t> = </a:t>
            </a:r>
            <a:r>
              <a:rPr lang="en-US" altLang="zh-CN" sz="1600" b="0" dirty="0" err="1">
                <a:solidFill>
                  <a:srgbClr val="C00000"/>
                </a:solidFill>
              </a:rPr>
              <a:t>StandardScaler</a:t>
            </a:r>
            <a:r>
              <a:rPr lang="en-US" altLang="zh-CN" sz="1600" b="0" dirty="0">
                <a:solidFill>
                  <a:srgbClr val="002060"/>
                </a:solidFill>
              </a:rPr>
              <a:t>()</a:t>
            </a:r>
          </a:p>
          <a:p>
            <a:endParaRPr lang="en-US" altLang="zh-CN" sz="1600" b="0" dirty="0">
              <a:solidFill>
                <a:srgbClr val="002060"/>
              </a:solidFill>
            </a:endParaRPr>
          </a:p>
          <a:p>
            <a:r>
              <a:rPr lang="en-US" altLang="zh-CN" sz="1600" b="0" dirty="0">
                <a:solidFill>
                  <a:srgbClr val="002060"/>
                </a:solidFill>
              </a:rPr>
              <a:t># </a:t>
            </a:r>
            <a:r>
              <a:rPr lang="zh-CN" altLang="en-US" sz="1600" b="0" dirty="0">
                <a:solidFill>
                  <a:srgbClr val="002060"/>
                </a:solidFill>
              </a:rPr>
              <a:t>分别对训练和测试数据的特征进行标准化处理</a:t>
            </a:r>
            <a:endParaRPr lang="en-US" altLang="zh-CN" sz="1600" b="0" dirty="0">
              <a:solidFill>
                <a:srgbClr val="002060"/>
              </a:solidFill>
            </a:endParaRPr>
          </a:p>
          <a:p>
            <a:r>
              <a:rPr lang="en-US" altLang="zh-CN" sz="1600" b="0" dirty="0" err="1">
                <a:solidFill>
                  <a:srgbClr val="002060"/>
                </a:solidFill>
              </a:rPr>
              <a:t>X_train</a:t>
            </a:r>
            <a:r>
              <a:rPr lang="en-US" altLang="zh-CN" sz="1600" b="0" dirty="0">
                <a:solidFill>
                  <a:srgbClr val="002060"/>
                </a:solidFill>
              </a:rPr>
              <a:t> = </a:t>
            </a:r>
            <a:r>
              <a:rPr lang="en-US" altLang="zh-CN" sz="1600" b="0" dirty="0" err="1">
                <a:solidFill>
                  <a:srgbClr val="002060"/>
                </a:solidFill>
              </a:rPr>
              <a:t>ss_X.</a:t>
            </a:r>
            <a:r>
              <a:rPr lang="en-US" altLang="zh-CN" sz="1600" b="0" dirty="0" err="1">
                <a:solidFill>
                  <a:srgbClr val="C00000"/>
                </a:solidFill>
              </a:rPr>
              <a:t>fit_transform</a:t>
            </a:r>
            <a:r>
              <a:rPr lang="en-US" altLang="zh-CN" sz="1600" b="0" dirty="0">
                <a:solidFill>
                  <a:srgbClr val="002060"/>
                </a:solidFill>
              </a:rPr>
              <a:t>(</a:t>
            </a:r>
            <a:r>
              <a:rPr lang="en-US" altLang="zh-CN" sz="1600" b="0" dirty="0" err="1">
                <a:solidFill>
                  <a:srgbClr val="002060"/>
                </a:solidFill>
              </a:rPr>
              <a:t>X_train</a:t>
            </a:r>
            <a:r>
              <a:rPr lang="en-US" altLang="zh-CN" sz="1600" b="0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zh-CN" sz="1600" b="0" dirty="0" err="1">
                <a:solidFill>
                  <a:srgbClr val="002060"/>
                </a:solidFill>
              </a:rPr>
              <a:t>X_test</a:t>
            </a:r>
            <a:r>
              <a:rPr lang="en-US" altLang="zh-CN" sz="1600" b="0" dirty="0">
                <a:solidFill>
                  <a:srgbClr val="002060"/>
                </a:solidFill>
              </a:rPr>
              <a:t> = </a:t>
            </a:r>
            <a:r>
              <a:rPr lang="en-US" altLang="zh-CN" sz="1600" b="0" dirty="0" err="1">
                <a:solidFill>
                  <a:srgbClr val="002060"/>
                </a:solidFill>
              </a:rPr>
              <a:t>ss_X.</a:t>
            </a:r>
            <a:r>
              <a:rPr lang="en-US" altLang="zh-CN" sz="1600" b="0" dirty="0" err="1">
                <a:solidFill>
                  <a:srgbClr val="C00000"/>
                </a:solidFill>
              </a:rPr>
              <a:t>transform</a:t>
            </a:r>
            <a:r>
              <a:rPr lang="en-US" altLang="zh-CN" sz="1600" b="0" dirty="0">
                <a:solidFill>
                  <a:srgbClr val="002060"/>
                </a:solidFill>
              </a:rPr>
              <a:t>(</a:t>
            </a:r>
            <a:r>
              <a:rPr lang="en-US" altLang="zh-CN" sz="1600" b="0" dirty="0" err="1">
                <a:solidFill>
                  <a:srgbClr val="002060"/>
                </a:solidFill>
              </a:rPr>
              <a:t>X_test</a:t>
            </a:r>
            <a:r>
              <a:rPr lang="en-US" altLang="zh-CN" sz="1600" b="0" dirty="0">
                <a:solidFill>
                  <a:srgbClr val="00206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329054" y="4048664"/>
                <a:ext cx="1399550" cy="560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mr-IN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54" y="4048664"/>
                <a:ext cx="1399550" cy="5604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8115165" y="2991129"/>
                <a:ext cx="1504899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 </a:t>
                </a:r>
                <a:endParaRPr kumimoji="1" lang="en-US" altLang="zh-CN" i="1" dirty="0" smtClean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165" y="2991129"/>
                <a:ext cx="1504899" cy="391133"/>
              </a:xfrm>
              <a:prstGeom prst="rect">
                <a:avLst/>
              </a:prstGeom>
              <a:blipFill rotWithShape="0">
                <a:blip r:embed="rId6"/>
                <a:stretch>
                  <a:fillRect l="-5263" t="-110938" r="-12955" b="-17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7936657" y="3473971"/>
                <a:ext cx="3028457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kumimoji="1" lang="mr-IN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kumimoji="1" lang="mr-IN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mr-IN" altLang="zh-CN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mr-IN" altLang="zh-CN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kumimoji="1" lang="mr-IN" altLang="zh-CN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kumimoji="1" lang="en-US" altLang="zh-CN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657" y="3473971"/>
                <a:ext cx="3028457" cy="11699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92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中的岭回归：</a:t>
            </a:r>
            <a:r>
              <a:rPr kumimoji="1" lang="en-US" altLang="zh-CN" dirty="0" smtClean="0"/>
              <a:t>Ridge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0237" y="1027130"/>
            <a:ext cx="113141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sz="2400" dirty="0" err="1" smtClean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sklearn.linear_model.Ridge</a:t>
            </a:r>
            <a:r>
              <a:rPr lang="pl-PL" altLang="zh-CN" sz="2400" dirty="0" smtClean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sz="2400" i="1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sz="2400" i="1" dirty="0" smtClean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=1.0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=0.001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solver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=’auto’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sz="24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24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81747" y="2752112"/>
                <a:ext cx="1072919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lpha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kumimoji="1"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 sz="240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sz="2400" b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kumimoji="1" lang="is-I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sz="2400" b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𝑿𝒘</m:t>
                        </m:r>
                      </m:e>
                    </m:d>
                    <m:r>
                      <a:rPr kumimoji="1" lang="en-US" altLang="zh-CN" sz="2400">
                        <a:solidFill>
                          <a:srgbClr val="09405E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sz="2400" b="1" i="1">
                        <a:solidFill>
                          <a:srgbClr val="09405E"/>
                        </a:solidFill>
                        <a:latin typeface="Cambria Math" charset="0"/>
                      </a:rPr>
                      <m:t>𝒘</m:t>
                    </m:r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𝜆</m:t>
                    </m:r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pl-PL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fit_intercept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normalize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lang="pl-PL" altLang="zh-CN" sz="24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copy_X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意义同</a:t>
                </a:r>
                <a:r>
                  <a:rPr lang="en-US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LinearRegression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其余参数与优化计算有关（请见优化求解部分）。</a:t>
                </a:r>
                <a:endParaRPr kumimoji="1"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47" y="2752112"/>
                <a:ext cx="10729192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739" t="-3553" b="-11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206905" y="2368842"/>
            <a:ext cx="1631214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参数说明：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81747" y="4618225"/>
            <a:ext cx="3600599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属性同</a:t>
            </a:r>
            <a:r>
              <a:rPr lang="en-US" altLang="zh-CN" sz="24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LinearRegression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1747" y="5386482"/>
            <a:ext cx="4216152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常用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方法同</a:t>
            </a:r>
            <a:r>
              <a:rPr lang="en-US" altLang="zh-CN" sz="24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LinearRegression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86200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当损失函数</a:t>
                </a: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取</a:t>
                </a:r>
                <a:r>
                  <a:rPr kumimoji="1" lang="en-US" altLang="zh-CN" dirty="0">
                    <a:solidFill>
                      <a:srgbClr val="09405E"/>
                    </a:solidFill>
                  </a:rPr>
                  <a:t>L2</a:t>
                </a:r>
                <a:r>
                  <a:rPr kumimoji="1" lang="zh-CN" altLang="en-US" dirty="0">
                    <a:solidFill>
                      <a:srgbClr val="09405E"/>
                    </a:solidFill>
                  </a:rPr>
                  <a:t>损失：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;</m:t>
                            </m:r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))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dirty="0">
                    <a:solidFill>
                      <a:srgbClr val="09405E"/>
                    </a:solidFill>
                  </a:rPr>
                  <a:t>正则项取</a:t>
                </a:r>
                <a:r>
                  <a:rPr kumimoji="1" lang="en-US" altLang="zh-CN" dirty="0" smtClean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L1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正则</a:t>
                </a:r>
                <a:r>
                  <a:rPr kumimoji="1" lang="zh-CN" altLang="en-US" dirty="0">
                    <a:solidFill>
                      <a:srgbClr val="09405E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𝑅</m:t>
                    </m:r>
                    <m:d>
                      <m:dPr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</m:d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𝐷</m:t>
                        </m:r>
                      </m:sup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|</m:t>
                        </m:r>
                      </m:e>
                    </m:nary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线性回归模型：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kumimoji="1"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i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kumimoji="1" lang="en-US" altLang="zh-CN" b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kumimoji="1" lang="mr-IN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zh-CN" altLang="en-US" dirty="0">
                    <a:solidFill>
                      <a:srgbClr val="09405E"/>
                    </a:solidFill>
                    <a:ea typeface="Cambria Math" charset="0"/>
                    <a:cs typeface="Cambria Math" charset="0"/>
                  </a:rPr>
                  <a:t>   </a:t>
                </a:r>
                <a:r>
                  <a:rPr kumimoji="1" lang="en-US" altLang="zh-CN" dirty="0" smtClean="0">
                    <a:solidFill>
                      <a:srgbClr val="09405E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kumimoji="1" lang="en-US" altLang="zh-CN" dirty="0" smtClean="0">
                    <a:solidFill>
                      <a:srgbClr val="09405E"/>
                    </a:solidFill>
                  </a:rPr>
                  <a:t>)</a:t>
                </a:r>
              </a:p>
              <a:p>
                <a:r>
                  <a:rPr kumimoji="1" lang="zh-CN" altLang="en-US" dirty="0" smtClean="0"/>
                  <a:t>得到</a:t>
                </a:r>
                <a:r>
                  <a:rPr kumimoji="1" lang="en-US" altLang="zh-CN" dirty="0"/>
                  <a:t>Lasso (</a:t>
                </a:r>
                <a:r>
                  <a:rPr lang="en-US" altLang="zh-CN" dirty="0"/>
                  <a:t>Least Absolute Shrinkage and Selection Operator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 smtClean="0"/>
                  <a:t>的</a:t>
                </a:r>
                <a:r>
                  <a:rPr kumimoji="1" lang="zh-CN" altLang="en-US" dirty="0"/>
                  <a:t>目标函数为：</a:t>
                </a: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r="-1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Lasso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L1</a:t>
            </a:r>
            <a:r>
              <a:rPr kumimoji="1" lang="zh-CN" altLang="en-US" dirty="0" smtClean="0"/>
              <a:t>正则的线性回归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465941" y="4592500"/>
                <a:ext cx="9472852" cy="1303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kumimoji="1"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5941" y="4592500"/>
                <a:ext cx="9472852" cy="13038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119153" y="6133346"/>
                <a:ext cx="3834214" cy="566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153" y="6133346"/>
                <a:ext cx="3834214" cy="5666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119153" y="4592500"/>
                <a:ext cx="4613315" cy="135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kumimoji="1" lang="mr-IN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mr-IN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153" y="4592500"/>
                <a:ext cx="4613315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en-US" altLang="zh-CN" dirty="0" smtClean="0"/>
                  <a:t>Lasso</a:t>
                </a:r>
                <a:r>
                  <a:rPr kumimoji="1" lang="zh-CN" altLang="en-US" dirty="0" smtClean="0"/>
                  <a:t>的目标函数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endParaRPr kumimoji="1" lang="en-US" altLang="zh-CN" dirty="0" smtClean="0"/>
              </a:p>
              <a:p>
                <a:r>
                  <a:rPr kumimoji="1" lang="en-US" altLang="zh-CN" dirty="0" smtClean="0"/>
                  <a:t>L1</a:t>
                </a:r>
                <a:r>
                  <a:rPr kumimoji="1" lang="zh-CN" altLang="en-US" dirty="0" smtClean="0"/>
                  <a:t>正则可视为</a:t>
                </a:r>
                <a:r>
                  <a:rPr lang="zh-CN" altLang="zh-CN" dirty="0"/>
                  <a:t>参数先验分布</a:t>
                </a:r>
                <a:r>
                  <a:rPr lang="zh-CN" altLang="zh-CN" dirty="0" smtClean="0"/>
                  <a:t>为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拉普拉斯</a:t>
                </a:r>
                <a:r>
                  <a:rPr lang="zh-CN" altLang="zh-CN" dirty="0" smtClean="0">
                    <a:solidFill>
                      <a:srgbClr val="C00000"/>
                    </a:solidFill>
                  </a:rPr>
                  <a:t>分布</a:t>
                </a:r>
                <a:r>
                  <a:rPr lang="zh-CN" altLang="zh-CN" dirty="0"/>
                  <a:t>的贝叶斯</a:t>
                </a:r>
                <a:r>
                  <a:rPr lang="zh-CN" altLang="zh-CN" dirty="0" smtClean="0"/>
                  <a:t>估计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Lasso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56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贝</a:t>
                </a:r>
                <a:r>
                  <a:rPr lang="zh-CN" altLang="en-US" dirty="0"/>
                  <a:t>叶斯估计</a:t>
                </a:r>
                <a:endParaRPr lang="en-US" altLang="zh-CN" dirty="0"/>
              </a:p>
              <a:p>
                <a:pPr lvl="1"/>
                <a:r>
                  <a:rPr lang="zh-CN" altLang="en-US" sz="2800" dirty="0"/>
                  <a:t> 数据的似然</a:t>
                </a:r>
                <a:r>
                  <a:rPr lang="zh-CN" altLang="en-US" sz="2800" dirty="0" smtClean="0"/>
                  <a:t>：</a:t>
                </a:r>
                <a:endParaRPr lang="en-US" altLang="zh-CN" sz="2800" dirty="0"/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zh-CN" altLang="en-US" sz="2800" dirty="0" smtClean="0"/>
                  <a:t> 参数</a:t>
                </a:r>
                <a:r>
                  <a:rPr lang="zh-CN" altLang="en-US" sz="2800" dirty="0"/>
                  <a:t>的先验：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微软雅黑" pitchFamily="34" charset="-122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1" lang="zh-CN" altLang="en-US" sz="2800" i="1">
                        <a:latin typeface="Cambria Math" charset="0"/>
                        <a:ea typeface="微软雅黑" pitchFamily="34" charset="-122"/>
                        <a:cs typeface="+mn-cs"/>
                      </a:rPr>
                      <m:t>~</m:t>
                    </m:r>
                    <m:r>
                      <m:rPr>
                        <m:sty m:val="p"/>
                      </m:rPr>
                      <a:rPr lang="en-US" altLang="zh-CN" sz="2800" dirty="0">
                        <a:latin typeface="Cambria Math" charset="0"/>
                      </a:rPr>
                      <m:t>Laplace</m:t>
                    </m:r>
                    <m:r>
                      <a:rPr lang="en-US" altLang="zh-CN" sz="2800" i="1" dirty="0">
                        <a:latin typeface="Cambria Math" charset="0"/>
                      </a:rPr>
                      <m:t>(0,</m:t>
                    </m:r>
                    <m:r>
                      <a:rPr lang="en-US" altLang="zh-CN" sz="2800" i="1" dirty="0">
                        <a:latin typeface="Cambria Math" charset="0"/>
                      </a:rPr>
                      <m:t>𝑏</m:t>
                    </m:r>
                    <m:r>
                      <a:rPr lang="en-US" altLang="zh-CN" sz="28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kumimoji="1" lang="zh-CN" altLang="en-US" sz="2800" i="1" dirty="0">
                    <a:latin typeface="Cambria Math" charset="0"/>
                    <a:ea typeface="微软雅黑" pitchFamily="34" charset="-122"/>
                    <a:cs typeface="+mn-cs"/>
                  </a:rPr>
                  <a:t>，</a:t>
                </a:r>
                <a:r>
                  <a:rPr lang="zh-CN" altLang="en-US" sz="2800" dirty="0" smtClean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相互独立，则</a:t>
                </a:r>
                <a:endParaRPr kumimoji="1" lang="en-US" altLang="zh-CN" sz="2800" dirty="0"/>
              </a:p>
              <a:p>
                <a:pPr lvl="1"/>
                <a:endParaRPr kumimoji="1" lang="en-US" altLang="zh-CN" sz="2800" dirty="0" smtClean="0"/>
              </a:p>
              <a:p>
                <a:pPr lvl="1"/>
                <a:endParaRPr kumimoji="1" lang="en-US" altLang="zh-CN" sz="2800" dirty="0"/>
              </a:p>
              <a:p>
                <a:pPr lvl="1"/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参数</a:t>
                </a:r>
                <a:r>
                  <a:rPr kumimoji="1" lang="zh-CN" altLang="en-US" sz="2800" dirty="0"/>
                  <a:t>的后验</a:t>
                </a:r>
                <a:r>
                  <a:rPr kumimoji="1" lang="zh-CN" altLang="en-US" sz="2800" dirty="0" smtClean="0"/>
                  <a:t>：</a:t>
                </a:r>
                <a:endParaRPr kumimoji="1" lang="en-US" altLang="zh-CN" sz="2800" i="1" dirty="0">
                  <a:latin typeface="Cambria Math" charset="0"/>
                  <a:ea typeface="微软雅黑" pitchFamily="34" charset="-122"/>
                </a:endParaRPr>
              </a:p>
              <a:p>
                <a:pPr lvl="1"/>
                <a:endParaRPr kumimoji="1"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Lasso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526936" y="1463860"/>
                <a:ext cx="861537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𝓁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n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</m:t>
                          </m:r>
                          <m:r>
                            <a:rPr kumimoji="1" lang="en-US" altLang="zh-CN" sz="24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hr-HR" altLang="zh-CN" sz="24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1" i="1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CN" sz="2400" dirty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num>
                        <m:den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n</m:t>
                          </m:r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𝑁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l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n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𝜎</m:t>
                      </m:r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is-IS" altLang="zh-CN" sz="2400" i="1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dirty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36" y="1463860"/>
                <a:ext cx="8615372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496676" y="3284538"/>
                <a:ext cx="5864169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𝑏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exp</m:t>
                          </m:r>
                          <m:d>
                            <m:dPr>
                              <m:ctrlP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400" i="1" dirty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676" y="3284538"/>
                <a:ext cx="5864169" cy="11726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30237" y="5147023"/>
                <a:ext cx="44353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n</m:t>
                        </m:r>
                      </m:fName>
                      <m:e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mr-IN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𝐰</m:t>
                            </m:r>
                            <m:r>
                              <a:rPr kumimoji="1" lang="en-US" altLang="zh-CN" sz="2400" b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kumimoji="1"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𝒟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sz="2400" dirty="0">
                    <a:solidFill>
                      <a:srgbClr val="09405E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r>
                      <m:rPr>
                        <m:sty m:val="p"/>
                      </m:rPr>
                      <a:rPr kumimoji="1" lang="en-US" altLang="zh-CN" sz="240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kumimoji="1" lang="en-US" altLang="zh-CN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kumimoji="1" lang="mr-IN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sz="2400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l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kumimoji="1" lang="en-US" altLang="zh-CN" sz="2400" i="1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𝒟</m:t>
                        </m:r>
                        <m:r>
                          <a:rPr kumimoji="1"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|</m:t>
                        </m:r>
                        <m:r>
                          <a:rPr kumimoji="1" lang="en-US" altLang="zh-CN" sz="2400" b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e>
                    </m:d>
                  </m:oMath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5147023"/>
                <a:ext cx="443531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412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12926" y="5636209"/>
                <a:ext cx="9426574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𝐷</m:t>
                      </m:r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</m:num>
                            <m:den>
                              <m:r>
                                <a:rPr kumimoji="1"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𝑏</m:t>
                              </m:r>
                            </m:den>
                          </m:f>
                        </m:e>
                      </m:nary>
                      <m:r>
                        <a:rPr lang="en-US" altLang="zh-CN" sz="2400" i="1">
                          <a:solidFill>
                            <a:srgbClr val="000099"/>
                          </a:solidFill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𝑁</m:t>
                      </m:r>
                      <m:r>
                        <m:rPr>
                          <m:sty m:val="p"/>
                        </m:rPr>
                        <a:rPr lang="en-US" altLang="zh-CN" sz="2400" i="0">
                          <a:solidFill>
                            <a:srgbClr val="7030A0"/>
                          </a:solidFill>
                          <a:latin typeface="Cambria Math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n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altLang="zh-CN" sz="2400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altLang="zh-CN" sz="24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mr-IN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400" dirty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26" y="5636209"/>
                <a:ext cx="9426574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 descr="igure_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53" y="3241936"/>
            <a:ext cx="3240616" cy="243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8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最大后验估计</a:t>
            </a:r>
            <a:r>
              <a:rPr lang="en-US" altLang="zh-CN" dirty="0"/>
              <a:t>(Maximum a posteriori estimation, MAP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等价</a:t>
            </a:r>
            <a:r>
              <a:rPr lang="zh-CN" altLang="en-US" dirty="0" smtClean="0"/>
              <a:t>于</a:t>
            </a:r>
            <a:r>
              <a:rPr lang="en-US" altLang="zh-CN" dirty="0" smtClean="0"/>
              <a:t>Lasso</a:t>
            </a:r>
            <a:r>
              <a:rPr lang="zh-CN" altLang="en-US" dirty="0" smtClean="0"/>
              <a:t>回归</a:t>
            </a:r>
            <a:r>
              <a:rPr lang="zh-CN" altLang="en-US" dirty="0"/>
              <a:t>的目标</a:t>
            </a:r>
            <a:r>
              <a:rPr lang="zh-CN" altLang="en-US" dirty="0" smtClean="0"/>
              <a:t>函数（去掉负号，取最大变成</a:t>
            </a:r>
            <a:r>
              <a:rPr lang="zh-CN" altLang="en-US" dirty="0"/>
              <a:t>取</a:t>
            </a:r>
            <a:r>
              <a:rPr lang="zh-CN" altLang="en-US" dirty="0" smtClean="0"/>
              <a:t>最小）</a:t>
            </a:r>
            <a:r>
              <a:rPr lang="zh-CN" altLang="en-US" dirty="0" smtClean="0">
                <a:sym typeface="Wingdings"/>
              </a:rPr>
              <a:t>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46126" y="1821769"/>
                <a:ext cx="3189143" cy="639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acc>
                      <m:r>
                        <a:rPr kumimoji="1"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kumimoji="1" lang="mr-IN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</m:t>
                          </m:r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4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𝒟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400" i="1" dirty="0" smtClean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1821769"/>
                <a:ext cx="3189143" cy="639983"/>
              </a:xfrm>
              <a:prstGeom prst="rect">
                <a:avLst/>
              </a:prstGeom>
              <a:blipFill rotWithShape="0">
                <a:blip r:embed="rId2"/>
                <a:stretch>
                  <a:fillRect t="-1905"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13018" y="2241894"/>
                <a:ext cx="10127709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ax</m:t>
                          </m:r>
                        </m:e>
                        <m:lim>
                          <m:r>
                            <a:rPr kumimoji="1" lang="en-US" altLang="zh-CN" sz="24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n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8" y="2241894"/>
                <a:ext cx="10127709" cy="12813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018186" y="4481620"/>
                <a:ext cx="6081280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in</m:t>
                          </m:r>
                        </m:e>
                        <m:lim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mr-IN" altLang="zh-CN" sz="24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𝑏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|</m:t>
                              </m:r>
                            </m:e>
                          </m:nary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24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kumimoji="1" lang="en-US" altLang="zh-CN" sz="2400" b="1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b="0" i="1" smtClean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zh-CN" altLang="en-US" sz="2400" dirty="0">
                                          <a:solidFill>
                                            <a:srgbClr val="09405E"/>
                                          </a:solidFill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4481620"/>
                <a:ext cx="6081280" cy="12813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792556" y="3613812"/>
                <a:ext cx="344631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（去掉与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</m:oMath>
                </a14:m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无关的项）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56" y="3613812"/>
                <a:ext cx="3446310" cy="369330"/>
              </a:xfrm>
              <a:prstGeom prst="rect">
                <a:avLst/>
              </a:prstGeom>
              <a:blipFill rotWithShape="0">
                <a:blip r:embed="rId5"/>
                <a:stretch>
                  <a:fillRect l="-2827" t="-10000" b="-26667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792556" y="4843251"/>
                <a:ext cx="139942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（乘以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2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）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56" y="4843251"/>
                <a:ext cx="1399420" cy="369330"/>
              </a:xfrm>
              <a:prstGeom prst="rect">
                <a:avLst/>
              </a:prstGeom>
              <a:blipFill rotWithShape="0">
                <a:blip r:embed="rId6"/>
                <a:stretch>
                  <a:fillRect l="-6957" t="-8197" r="-6522" b="-24590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-852405" y="6119477"/>
                <a:ext cx="9472852" cy="890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4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kumimoji="1" lang="en-US" altLang="zh-CN" sz="24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𝑿𝒘</m:t>
                          </m:r>
                        </m:e>
                      </m:d>
                      <m:r>
                        <a:rPr kumimoji="1" lang="en-US" altLang="zh-CN" sz="240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40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52405" y="6119477"/>
                <a:ext cx="9472852" cy="8900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018186" y="3361757"/>
                <a:ext cx="5904373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kumimoji="1"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kumimoji="1" lang="mr-IN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ax</m:t>
                          </m:r>
                        </m:e>
                        <m:lim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lim>
                      </m:limLow>
                      <m:d>
                        <m:dPr>
                          <m:ctrlPr>
                            <a:rPr kumimoji="1" lang="mr-IN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kumimoji="1"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mr-I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mr-I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400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400" dirty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zh-CN" sz="2400" i="1" dirty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  <a:ea typeface="微软雅黑" pitchFamily="34" charset="-122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2400" i="1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2400" dirty="0">
                                                      <a:solidFill>
                                                        <a:srgbClr val="09405E"/>
                                                      </a:solidFill>
                                                      <a:latin typeface="Cambria Math" charset="0"/>
                                                      <a:ea typeface="微软雅黑" pitchFamily="34" charset="-122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86" y="3361757"/>
                <a:ext cx="5904373" cy="12813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69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Lasso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Lasso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0237" y="1027130"/>
            <a:ext cx="113141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sklearn.linear_model.Lasso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sz="24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=1.0,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precompute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=1000,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=0.0001,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warm_start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positive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selection</a:t>
            </a:r>
            <a:r>
              <a:rPr lang="pl-PL" altLang="zh-CN" sz="24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pl-PL" altLang="zh-CN" sz="24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cyclic</a:t>
            </a:r>
            <a:r>
              <a:rPr lang="pl-PL" altLang="zh-CN" sz="2400" dirty="0" smtClean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’)</a:t>
            </a:r>
            <a:endParaRPr lang="zh-CN" altLang="en-US" sz="24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081747" y="2752112"/>
                <a:ext cx="1072919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lpha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b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  <m:r>
                          <a:rPr kumimoji="1"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 sz="240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Sup>
                      <m:sSubSupPr>
                        <m:ctrlPr>
                          <a:rPr kumimoji="1"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sz="2400" i="1">
                        <a:latin typeface="Cambria Math" charset="0"/>
                      </a:rPr>
                      <m:t>+</m:t>
                    </m:r>
                    <m:r>
                      <a:rPr lang="en-US" altLang="zh-CN" sz="240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𝜆</m:t>
                    </m:r>
                  </m:oMath>
                </a14:m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pl-PL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fit_intercept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lang="pl-PL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normalize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lang="pl-PL" altLang="zh-CN" sz="24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copy_X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意义同</a:t>
                </a:r>
                <a:r>
                  <a:rPr lang="en-US" altLang="zh-CN" sz="24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LinearRegression</a:t>
                </a:r>
                <a:endParaRPr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其余参数与优化计算有关（请见优化求解部分）。</a:t>
                </a:r>
                <a:endParaRPr kumimoji="1"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47" y="2752112"/>
                <a:ext cx="10729192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739" t="-47208" b="-13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206905" y="2368842"/>
            <a:ext cx="1631214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参数说明：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81747" y="4618225"/>
            <a:ext cx="3600599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属性同</a:t>
            </a:r>
            <a:r>
              <a:rPr lang="en-US" altLang="zh-CN" sz="24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LinearRegression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1747" y="5386482"/>
            <a:ext cx="4216152" cy="46166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常用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方法同</a:t>
            </a:r>
            <a:r>
              <a:rPr lang="en-US" altLang="zh-CN" sz="24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LinearRegression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0" lang="zh-CN" altLang="en-US" sz="24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93898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正则项还可以为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L1</a:t>
            </a:r>
            <a:r>
              <a:rPr kumimoji="1" lang="zh-CN" altLang="en-US" dirty="0"/>
              <a:t>正则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正则的线性组合：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sz="2800" dirty="0"/>
          </a:p>
          <a:p>
            <a:r>
              <a:rPr kumimoji="1" lang="zh-CN" altLang="en-US" dirty="0" smtClean="0"/>
              <a:t>得到</a:t>
            </a:r>
            <a:r>
              <a:rPr lang="zh-CN" altLang="en-US" dirty="0"/>
              <a:t>弹性网络</a:t>
            </a:r>
            <a:r>
              <a:rPr kumimoji="1" lang="zh-CN" altLang="en-US" dirty="0" smtClean="0"/>
              <a:t>的</a:t>
            </a:r>
            <a:r>
              <a:rPr kumimoji="1" lang="zh-CN" altLang="en-US" dirty="0"/>
              <a:t>目标</a:t>
            </a:r>
            <a:r>
              <a:rPr kumimoji="1" lang="zh-CN" altLang="en-US" dirty="0" smtClean="0"/>
              <a:t>函数：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err="1" smtClean="0"/>
              <a:t>Sklearn</a:t>
            </a:r>
            <a:r>
              <a:rPr kumimoji="1" lang="zh-CN" altLang="en-US" dirty="0"/>
              <a:t>中实现的弹性网络为：</a:t>
            </a:r>
            <a:r>
              <a:rPr lang="pl-PL" altLang="zh-CN" dirty="0" err="1">
                <a:latin typeface="Arial" charset="0"/>
                <a:ea typeface="Arial" charset="0"/>
                <a:cs typeface="Arial" charset="0"/>
              </a:rPr>
              <a:t>ElasticNe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弹性网络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正则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+ L2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408362" y="1606123"/>
                <a:ext cx="5674823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d>
                            <m:dPr>
                              <m:ctrlPr>
                                <a:rPr kumimoji="1" lang="is-I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362" y="1606123"/>
                <a:ext cx="5674823" cy="13526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82018" y="3284538"/>
                <a:ext cx="10945216" cy="922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sSubSup>
                        <m:sSub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kumimoji="1"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d>
                        <m:d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zh-CN" altLang="en-US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， </m:t>
                      </m:r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≤1.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18" y="3284538"/>
                <a:ext cx="10945216" cy="9221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30237" y="4834177"/>
            <a:ext cx="112379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sklearn.linear_model.ElasticNet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sz="2000" i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=1.0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l1_ratio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=0.5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precompute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=1000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=0.0001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warm_start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positive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selection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cyclic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20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30237" y="6178571"/>
                <a:ext cx="73255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a</a:t>
                </a:r>
                <a:r>
                  <a:rPr lang="pl-PL" altLang="zh-CN" sz="2000" dirty="0" err="1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lpha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参数为上述目标函数中的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</a:rPr>
                  <a:t>，</a:t>
                </a:r>
                <a:r>
                  <a:rPr lang="pl-PL" altLang="zh-CN" sz="2000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l1_ratio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为上述目标函数中的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endParaRPr lang="zh-CN" altLang="en-US" sz="2000" i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6178571"/>
                <a:ext cx="7325532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32" t="-13846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2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289679"/>
            <a:ext cx="5653805" cy="627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回归任务的损失函数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线性回归的的优化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解析求解（正规方程组）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坐标轴下降</a:t>
            </a:r>
            <a:endParaRPr kumimoji="1"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8304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694148" y="1420168"/>
                <a:ext cx="865946" cy="892095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zh-TW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148" y="1420168"/>
                <a:ext cx="865946" cy="8920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5"/>
          <p:cNvSpPr txBox="1"/>
          <p:nvPr/>
        </p:nvSpPr>
        <p:spPr>
          <a:xfrm>
            <a:off x="3010718" y="1316026"/>
            <a:ext cx="2196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电视广告费用</a:t>
            </a:r>
            <a:endParaRPr lang="zh-TW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文字方塊 66"/>
          <p:cNvSpPr txBox="1"/>
          <p:nvPr/>
        </p:nvSpPr>
        <p:spPr>
          <a:xfrm>
            <a:off x="3006572" y="1671167"/>
            <a:ext cx="223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广播广告费用</a:t>
            </a:r>
            <a:endParaRPr lang="zh-TW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4" name="文字方塊 68"/>
          <p:cNvSpPr txBox="1"/>
          <p:nvPr/>
        </p:nvSpPr>
        <p:spPr>
          <a:xfrm>
            <a:off x="7311098" y="1605524"/>
            <a:ext cx="2298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产品销量</a:t>
            </a:r>
            <a:endParaRPr lang="zh-TW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6" name="直線單箭頭接點 69"/>
          <p:cNvCxnSpPr/>
          <p:nvPr/>
        </p:nvCxnSpPr>
        <p:spPr>
          <a:xfrm>
            <a:off x="5043848" y="1531368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5043848" y="1866215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2"/>
          <p:cNvCxnSpPr/>
          <p:nvPr/>
        </p:nvCxnSpPr>
        <p:spPr>
          <a:xfrm>
            <a:off x="6576104" y="1847066"/>
            <a:ext cx="637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4"/>
          <p:cNvSpPr txBox="1"/>
          <p:nvPr/>
        </p:nvSpPr>
        <p:spPr>
          <a:xfrm>
            <a:off x="7014418" y="1969049"/>
            <a:ext cx="194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标量</a:t>
            </a:r>
            <a:r>
              <a:rPr lang="en-US" altLang="zh-TW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TW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8" name="直線單箭頭接點 86"/>
          <p:cNvCxnSpPr/>
          <p:nvPr/>
        </p:nvCxnSpPr>
        <p:spPr>
          <a:xfrm flipV="1">
            <a:off x="5043848" y="2206375"/>
            <a:ext cx="650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13"/>
          <p:cNvCxnSpPr/>
          <p:nvPr/>
        </p:nvCxnSpPr>
        <p:spPr>
          <a:xfrm flipV="1">
            <a:off x="1524000" y="2976757"/>
            <a:ext cx="9144000" cy="93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90"/>
          <p:cNvSpPr txBox="1"/>
          <p:nvPr/>
        </p:nvSpPr>
        <p:spPr>
          <a:xfrm>
            <a:off x="-533091" y="3136351"/>
            <a:ext cx="264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训练数据</a:t>
            </a:r>
            <a:r>
              <a:rPr lang="en-US" altLang="zh-TW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lang="zh-TW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7" name="文字方塊 14"/>
          <p:cNvSpPr txBox="1"/>
          <p:nvPr/>
        </p:nvSpPr>
        <p:spPr>
          <a:xfrm>
            <a:off x="1919200" y="3307234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输入</a:t>
            </a:r>
            <a:endParaRPr lang="zh-TW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9" name="文字方塊 95"/>
          <p:cNvSpPr txBox="1"/>
          <p:nvPr/>
        </p:nvSpPr>
        <p:spPr>
          <a:xfrm>
            <a:off x="7816712" y="3337093"/>
            <a:ext cx="163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输出</a:t>
            </a:r>
            <a:endParaRPr lang="zh-TW" altLang="en-US" sz="2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3" name="文字方塊 66"/>
          <p:cNvSpPr txBox="1"/>
          <p:nvPr/>
        </p:nvSpPr>
        <p:spPr>
          <a:xfrm>
            <a:off x="2966659" y="2053493"/>
            <a:ext cx="2233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报纸广告费用</a:t>
            </a:r>
            <a:endParaRPr lang="zh-TW" altLang="en-US" sz="24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55" y="3351957"/>
            <a:ext cx="4576808" cy="24320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 bwMode="auto">
          <a:xfrm>
            <a:off x="7062688" y="3324731"/>
            <a:ext cx="1056660" cy="245925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CN" altLang="en-US">
              <a:ea typeface="MS PGothic" panose="020B0600070205080204" pitchFamily="34" charset="-128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3451255" y="3324732"/>
            <a:ext cx="3567154" cy="2459253"/>
          </a:xfrm>
          <a:prstGeom prst="rect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eaLnBrk="1" hangingPunct="1"/>
            <a:endParaRPr lang="zh-CN" altLang="en-US">
              <a:ea typeface="MS PGothic" panose="020B0600070205080204" pitchFamily="34" charset="-128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例：产品销量预测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109185" y="6222630"/>
                <a:ext cx="25573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𝒙</m:t>
                      </m:r>
                      <m:r>
                        <a:rPr kumimoji="1" lang="en-US" altLang="zh-CN" sz="2800" b="1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85" y="6222630"/>
                <a:ext cx="255730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左大括号 4"/>
          <p:cNvSpPr/>
          <p:nvPr/>
        </p:nvSpPr>
        <p:spPr bwMode="auto">
          <a:xfrm rot="16200000">
            <a:off x="4966618" y="4295847"/>
            <a:ext cx="532439" cy="3563165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245141" y="6222630"/>
                <a:ext cx="41612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𝑦</m:t>
                      </m:r>
                      <m:r>
                        <a:rPr kumimoji="1"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800" i="1" dirty="0">
                  <a:solidFill>
                    <a:srgbClr val="C0000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141" y="6222630"/>
                <a:ext cx="416120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左大括号 28"/>
          <p:cNvSpPr/>
          <p:nvPr/>
        </p:nvSpPr>
        <p:spPr bwMode="auto">
          <a:xfrm rot="16200000">
            <a:off x="7308258" y="5532558"/>
            <a:ext cx="532439" cy="1089741"/>
          </a:xfrm>
          <a:prstGeom prst="leftBrac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91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2"/>
    </mc:Choice>
    <mc:Fallback xmlns="">
      <p:transition spd="slow" advTm="6282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76233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给定超</a:t>
                </a:r>
                <a:r>
                  <a:rPr kumimoji="1" lang="zh-CN" altLang="en-US" dirty="0"/>
                  <a:t>参数</a:t>
                </a:r>
                <a14:m>
                  <m:oMath xmlns:m="http://schemas.openxmlformats.org/officeDocument/2006/math">
                    <m:r>
                      <a:rPr kumimoji="1" lang="zh-CN" altLang="en-US" dirty="0">
                        <a:latin typeface="Cambria Math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的情况下，目标函数最优解</a:t>
                </a:r>
                <a:r>
                  <a:rPr kumimoji="1" lang="zh-CN" altLang="en-US" dirty="0" smtClean="0"/>
                  <a:t>：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根据优化理论，函数极值点只能在边界点、不可导点、临界点（导数为</a:t>
                </a:r>
                <a:r>
                  <a:rPr kumimoji="1" lang="en-US" altLang="zh-CN" dirty="0" smtClean="0"/>
                  <a:t>0</a:t>
                </a:r>
                <a:r>
                  <a:rPr kumimoji="1" lang="zh-CN" altLang="en-US" dirty="0" smtClean="0"/>
                  <a:t>的点）</a:t>
                </a:r>
                <a:endParaRPr kumimoji="1" lang="en-US" altLang="zh-CN" dirty="0"/>
              </a:p>
              <a:p>
                <a:r>
                  <a:rPr lang="zh-CN" altLang="en-US" dirty="0"/>
                  <a:t>一阶偏导数组成的向量</a:t>
                </a:r>
                <a:r>
                  <a:rPr lang="zh-CN" altLang="en-US" dirty="0" smtClean="0"/>
                  <a:t>（梯度</a:t>
                </a:r>
                <a:r>
                  <a:rPr lang="zh-CN" altLang="en-US" dirty="0"/>
                  <a:t>）为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r>
                  <a:rPr lang="zh-CN" altLang="en-US" dirty="0"/>
                  <a:t>向量</a:t>
                </a:r>
                <a:r>
                  <a:rPr lang="zh-CN" altLang="en-US" dirty="0" smtClean="0">
                    <a:latin typeface="Arial" charset="0"/>
                    <a:ea typeface="Arial" charset="0"/>
                    <a:cs typeface="Arial" charset="0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</m:d>
                      </m:num>
                      <m:den>
                        <m:r>
                          <a:rPr lang="mr-IN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den>
                    </m:f>
                    <m:r>
                      <a:rPr kumimoji="1" lang="en-US" altLang="zh-C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 smtClean="0"/>
                  <a:t>若二阶海森（</a:t>
                </a:r>
                <a:r>
                  <a:rPr kumimoji="1" lang="en-US" altLang="zh-CN" dirty="0" smtClean="0"/>
                  <a:t>Hessian</a:t>
                </a:r>
                <a:r>
                  <a:rPr kumimoji="1" lang="zh-CN" altLang="en-US" dirty="0" smtClean="0"/>
                  <a:t>）矩阵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76233" cy="5237271"/>
              </a:xfrm>
              <a:blipFill rotWithShape="0">
                <a:blip r:embed="rId2"/>
                <a:stretch>
                  <a:fillRect l="-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目标函数最优值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111670" y="1287808"/>
                <a:ext cx="4271032" cy="731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mr-IN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70" y="1287808"/>
                <a:ext cx="4271032" cy="7312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86188" y="4660026"/>
                <a:ext cx="5538889" cy="2197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𝑯</m:t>
                      </m:r>
                      <m:r>
                        <a:rPr lang="zh-CN" altLang="en-US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b="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zh-CN" altLang="en-US" b="0" i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  <m:r>
                                <a:rPr lang="zh-CN" altLang="en-US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a:rPr lang="zh-CN" altLang="en-US" b="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T</m:t>
                              </m:r>
                            </m:sup>
                          </m:sSup>
                        </m:den>
                      </m:f>
                      <m:r>
                        <a:rPr lang="zh-CN" altLang="en-US" b="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b="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b="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𝜕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b="0" i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𝐽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𝐷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88" y="4660026"/>
                <a:ext cx="5538889" cy="21979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132513" y="548094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为正定矩阵，则在临界点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标</a:t>
            </a:r>
            <a:r>
              <a:rPr kumimoji="1" lang="zh-CN" altLang="en-US" sz="240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函数取最小值。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5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371263" cy="5237271"/>
          </a:xfrm>
        </p:spPr>
        <p:txBody>
          <a:bodyPr/>
          <a:lstStyle/>
          <a:p>
            <a:r>
              <a:rPr kumimoji="1" lang="zh-CN" altLang="en-US" dirty="0"/>
              <a:t>最小二</a:t>
            </a:r>
            <a:r>
              <a:rPr kumimoji="1" lang="zh-CN" altLang="en-US" dirty="0" smtClean="0"/>
              <a:t>乘</a:t>
            </a:r>
            <a:r>
              <a:rPr kumimoji="1" lang="zh-CN" altLang="en-US" dirty="0"/>
              <a:t>（</a:t>
            </a:r>
            <a:r>
              <a:rPr kumimoji="1" lang="en-US" altLang="zh-CN" dirty="0"/>
              <a:t>Ordinary Linear Square, OLS</a:t>
            </a:r>
            <a:r>
              <a:rPr kumimoji="1" lang="zh-CN" altLang="en-US" dirty="0"/>
              <a:t>）目标函数（矩阵形式</a:t>
            </a:r>
            <a:r>
              <a:rPr kumimoji="1" lang="zh-CN" altLang="en-US" dirty="0" smtClean="0"/>
              <a:t>）为：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梯度为：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从而：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最小二乘的解析求解：正规方程组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36332" y="2109625"/>
                <a:ext cx="6736460" cy="528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𝑿𝒘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𝑿𝒘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32" y="2109625"/>
                <a:ext cx="6736460" cy="5289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636332" y="3284538"/>
                <a:ext cx="7887929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kumimoji="1" lang="mr-IN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𝒘</m:t>
                          </m:r>
                        </m:den>
                      </m:f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8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2</m:t>
                      </m:r>
                      <m:sSup>
                        <m:sSupPr>
                          <m:ctrlP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kumimoji="1" lang="is-I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𝑿𝒘</m:t>
                          </m:r>
                        </m:e>
                      </m:d>
                      <m:r>
                        <a:rPr kumimoji="1" lang="en-US" altLang="zh-CN" sz="2800" b="0" i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−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2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𝒚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 i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𝑿𝒘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kumimoji="1" lang="zh-CN" altLang="en-US" sz="2800" b="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32" y="3284538"/>
                <a:ext cx="7887929" cy="9285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633825" y="1825623"/>
                <a:ext cx="1516632" cy="733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altLang="zh-CN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altLang="zh-CN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b="1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𝒃</m:t>
                                  </m:r>
                                </m:e>
                              </m:d>
                            </m:num>
                            <m:den>
                              <m:r>
                                <a:rPr lang="mr-IN" altLang="zh-CN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kumimoji="1" lang="en-US" altLang="zh-CN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den>
                          </m:f>
                          <m:r>
                            <a:rPr kumimoji="1" lang="en-US" altLang="zh-CN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kumimoji="0" lang="zh-CN" altLang="en-US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825" y="1825623"/>
                <a:ext cx="1516632" cy="7330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646370" y="2631363"/>
                <a:ext cx="2545630" cy="733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altLang="zh-CN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altLang="zh-CN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mr-IN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𝑨</m:t>
                                  </m:r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𝒚</m:t>
                                  </m:r>
                                </m:e>
                              </m:d>
                            </m:num>
                            <m:den>
                              <m:r>
                                <a:rPr lang="mr-IN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zh-CN" altLang="en-US" i="1" dirty="0">
                  <a:solidFill>
                    <a:srgbClr val="09405E"/>
                  </a:solidFill>
                  <a:latin typeface="Cambria Math" charset="0"/>
                  <a:ea typeface="Cambria Math" charset="0"/>
                  <a:cs typeface="Cambria Math" charset="0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370" y="2631363"/>
                <a:ext cx="2545630" cy="7330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36332" y="5227012"/>
                <a:ext cx="6148414" cy="662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𝑿𝒘</m:t>
                      </m:r>
                      <m:r>
                        <a:rPr kumimoji="1" lang="en-U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𝒚</m:t>
                      </m:r>
                      <m:r>
                        <a:rPr kumimoji="1" lang="is-IS" altLang="zh-CN" sz="2800" b="0">
                          <a:solidFill>
                            <a:srgbClr val="002060"/>
                          </a:solidFill>
                          <a:latin typeface="Cambria Math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2800" b="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𝑂𝐿𝑆</m:t>
                          </m:r>
                        </m:sub>
                      </m:sSub>
                      <m:r>
                        <a:rPr kumimoji="1" lang="en-US" altLang="zh-CN" sz="2800" b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is-I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kumimoji="1"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800" b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800" b="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b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kumimoji="1" lang="zh-CN" altLang="en-US" sz="28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32" y="5227012"/>
                <a:ext cx="6148414" cy="6628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765247" y="6088227"/>
            <a:ext cx="5305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  <a:sym typeface="Times New Roman" panose="02020603050405020304"/>
              </a:rPr>
              <a:t>正规方程组</a:t>
            </a:r>
            <a:r>
              <a:rPr kumimoji="1" lang="en-US" altLang="zh-CN" sz="2800" b="0" dirty="0">
                <a:solidFill>
                  <a:srgbClr val="002060"/>
                </a:solidFill>
                <a:latin typeface="Microsoft YaHei" charset="-122"/>
                <a:ea typeface="Microsoft YaHei" charset="-122"/>
                <a:cs typeface="Microsoft YaHei" charset="-122"/>
                <a:sym typeface="Times New Roman" panose="02020603050405020304"/>
              </a:rPr>
              <a:t>(Normal Equations)</a:t>
            </a:r>
            <a:endParaRPr kumimoji="1" lang="zh-CN" altLang="en-US" sz="2800" b="0" dirty="0">
              <a:solidFill>
                <a:srgbClr val="002060"/>
              </a:solidFill>
              <a:latin typeface="Microsoft YaHei" charset="-122"/>
              <a:ea typeface="Microsoft YaHei" charset="-122"/>
              <a:cs typeface="Microsoft YaHei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2050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𝑂𝐿𝑆</m:t>
                        </m:r>
                      </m:sub>
                    </m:sSub>
                    <m:r>
                      <a:rPr kumimoji="1" lang="en-US" altLang="zh-CN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kumimoji="1"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kumimoji="1" lang="en-US" altLang="zh-CN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𝒚</m:t>
                    </m:r>
                    <m:r>
                      <a:rPr kumimoji="1"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kumimoji="1" lang="en-US" altLang="zh-CN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‡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𝒚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</a:rPr>
                  <a:t>需要求矩阵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latin typeface="Cambria Math" charset="0"/>
                          </a:rPr>
                          <m:t>𝑨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𝑿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的逆矩阵。</a:t>
                </a:r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lang="zh-CN" altLang="en-US" dirty="0" smtClean="0"/>
                  <a:t>可采用数值更稳定的奇异</a:t>
                </a:r>
                <a:r>
                  <a:rPr lang="zh-CN" altLang="en-US" dirty="0"/>
                  <a:t>值</a:t>
                </a:r>
                <a:r>
                  <a:rPr lang="zh-CN" altLang="en-US" dirty="0" smtClean="0"/>
                  <a:t>分解实现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𝑼</m:t>
                    </m:r>
                  </m:oMath>
                </a14:m>
                <a:r>
                  <a:rPr lang="zh-CN" altLang="en-US" dirty="0"/>
                  <a:t>为𝑁</a:t>
                </a:r>
                <a:r>
                  <a:rPr lang="en-US" altLang="zh-CN" dirty="0"/>
                  <a:t>×𝑁</a:t>
                </a:r>
                <a:r>
                  <a:rPr lang="zh-CN" altLang="en-US" dirty="0"/>
                  <a:t>的矩阵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𝑼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zh-CN" altLang="en-US" dirty="0"/>
                  <a:t>列</a:t>
                </a:r>
                <a:r>
                  <a:rPr lang="zh-CN" altLang="en-US" dirty="0"/>
                  <a:t>组成正交基，为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𝑿𝑿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/>
                  <a:t>的</a:t>
                </a:r>
                <a:r>
                  <a:rPr lang="zh-CN" altLang="en-US" dirty="0"/>
                  <a:t>特征</a:t>
                </a:r>
                <a:r>
                  <a:rPr lang="zh-CN" altLang="en-US" dirty="0"/>
                  <a:t>向量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</m:oMath>
                </a14:m>
                <a:r>
                  <a:rPr lang="zh-CN" altLang="en-US" dirty="0"/>
                  <a:t>是𝑁</a:t>
                </a:r>
                <a:r>
                  <a:rPr lang="en-US" altLang="zh-CN" dirty="0"/>
                  <a:t>×𝐷</a:t>
                </a:r>
                <a:r>
                  <a:rPr lang="zh-CN" altLang="en-US" dirty="0"/>
                  <a:t>的对角</a:t>
                </a:r>
                <a:r>
                  <a:rPr lang="zh-CN" altLang="en-US" dirty="0"/>
                  <a:t>矩阵，</a:t>
                </a:r>
                <a:r>
                  <a:rPr lang="zh-CN" altLang="en-US" dirty="0"/>
                  <a:t>对角线元素为矩阵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dirty="0"/>
                  <a:t>的奇异值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𝑽</m:t>
                    </m:r>
                  </m:oMath>
                </a14:m>
                <a:r>
                  <a:rPr lang="zh-CN" altLang="en-US" dirty="0"/>
                  <a:t>是𝐷</a:t>
                </a:r>
                <a:r>
                  <a:rPr lang="en-US" altLang="zh-CN" dirty="0"/>
                  <a:t>×𝐷</a:t>
                </a:r>
                <a:r>
                  <a:rPr lang="zh-CN" altLang="en-US" dirty="0"/>
                  <a:t>的矩阵，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𝑽</m:t>
                    </m:r>
                  </m:oMath>
                </a14:m>
                <a:r>
                  <a:rPr lang="zh-CN" altLang="en-US" dirty="0"/>
                  <a:t>的列组成正交基，为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dirty="0"/>
                  <a:t>的特征</a:t>
                </a:r>
                <a:r>
                  <a:rPr lang="zh-CN" altLang="en-US" dirty="0"/>
                  <a:t>向量</a:t>
                </a:r>
                <a:endParaRPr lang="zh-CN" altLang="en-US" dirty="0"/>
              </a:p>
              <a:p>
                <a:endParaRPr kumimoji="1" lang="en-US" altLang="zh-CN" dirty="0" smtClean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OLS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的最优解：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SVD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055353" y="1811522"/>
                <a:ext cx="1889876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𝑿</m:t>
                      </m:r>
                      <m:r>
                        <a:rPr lang="en-US" altLang="zh-CN" sz="2800" b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𝑼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sz="2800" dirty="0" smtClean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353" y="1811522"/>
                <a:ext cx="1889876" cy="5309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8397851" y="6097932"/>
            <a:ext cx="3493002" cy="646329"/>
          </a:xfrm>
          <a:prstGeom prst="rect">
            <a:avLst/>
          </a:prstGeom>
          <a:noFill/>
          <a:ln w="12700" cap="flat">
            <a:solidFill>
              <a:srgbClr val="000099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Scikit</a:t>
            </a:r>
            <a:r>
              <a:rPr kumimoji="0" lang="en-US" altLang="zh-CN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-Learn</a:t>
            </a:r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中</a:t>
            </a:r>
            <a:r>
              <a:rPr kumimoji="0" lang="en-US" altLang="zh-CN" b="0" i="0" u="none" strike="noStrike" cap="none" spc="0" normalizeH="0" baseline="0" dirty="0" err="1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LinearRegression</a:t>
            </a:r>
            <a:r>
              <a:rPr kumimoji="0" lang="en-US" altLang="zh-CN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 </a:t>
            </a:r>
            <a:r>
              <a:rPr kumimoji="0" lang="zh-CN" altLang="en-US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中采用的优化方法。</a:t>
            </a:r>
          </a:p>
        </p:txBody>
      </p:sp>
      <p:sp>
        <p:nvSpPr>
          <p:cNvPr id="7" name="矩形 6"/>
          <p:cNvSpPr/>
          <p:nvPr/>
        </p:nvSpPr>
        <p:spPr>
          <a:xfrm>
            <a:off x="943515" y="4503508"/>
            <a:ext cx="1672040" cy="201622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294242" y="5179699"/>
                <a:ext cx="11064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242" y="5179699"/>
                <a:ext cx="110645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84903" y="6243032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534749" y="4209838"/>
                <a:ext cx="409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𝐷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749" y="4209838"/>
                <a:ext cx="40940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3568023" y="4503508"/>
            <a:ext cx="2279884" cy="201622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4198605" y="5179699"/>
                <a:ext cx="11399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05" y="5179699"/>
                <a:ext cx="113999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205183" y="6243032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5568204" y="4226210"/>
                <a:ext cx="4163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𝑁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204" y="4226210"/>
                <a:ext cx="41633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6013495" y="6243032"/>
            <a:ext cx="352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𝑁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7861018" y="4209838"/>
                <a:ext cx="409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𝐷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018" y="4209838"/>
                <a:ext cx="40940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8120422" y="5610920"/>
                <a:ext cx="409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422" y="5610920"/>
                <a:ext cx="40940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9881133" y="4209838"/>
                <a:ext cx="409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𝐷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133" y="4209838"/>
                <a:ext cx="40940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6320955" y="4503508"/>
            <a:ext cx="1672040" cy="201622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2988375" y="5223588"/>
                <a:ext cx="542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375" y="5223588"/>
                <a:ext cx="542135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6627353" y="5179699"/>
                <a:ext cx="11064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353" y="5179699"/>
                <a:ext cx="110645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8397851" y="4503508"/>
            <a:ext cx="1735683" cy="1351121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5F5F5F"/>
              </a:solidFill>
              <a:effectLst/>
              <a:uFillTx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8712463" y="5060408"/>
                <a:ext cx="1056058" cy="546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zh-CN" altLang="en-US" sz="2800" i="1" dirty="0"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𝐕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𝐷</m:t>
                          </m:r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800" b="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63" y="5060408"/>
                <a:ext cx="1056058" cy="54694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24"/>
          <p:cNvCxnSpPr/>
          <p:nvPr/>
        </p:nvCxnSpPr>
        <p:spPr>
          <a:xfrm>
            <a:off x="6320955" y="4522511"/>
            <a:ext cx="1663762" cy="1332118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603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 </a:t>
                </a:r>
                <a:r>
                  <a:rPr lang="en-US" altLang="zh-CN" dirty="0"/>
                  <a:t>OLS</a:t>
                </a:r>
                <a:r>
                  <a:rPr lang="zh-CN" altLang="en-US" dirty="0"/>
                  <a:t>目标函数：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。</a:t>
                </a:r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SVD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  <m:r>
                      <a:rPr lang="en-US" altLang="zh-CN" b="1">
                        <a:latin typeface="Cambria Math" charset="0"/>
                      </a:rPr>
                      <m:t>=</m:t>
                    </m:r>
                    <m:r>
                      <a:rPr lang="en-US" altLang="zh-CN" b="1" i="1">
                        <a:latin typeface="Cambria Math" charset="0"/>
                      </a:rPr>
                      <m:t>𝑼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由于正交变换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dirty="0" smtClean="0"/>
                  <a:t>保范，</a:t>
                </a:r>
                <a:endParaRPr lang="en-US" altLang="zh-CN" dirty="0" smtClean="0"/>
              </a:p>
              <a:p>
                <a:endParaRPr kumimoji="1" lang="en-US" altLang="zh-CN" dirty="0">
                  <a:solidFill>
                    <a:srgbClr val="09405E"/>
                  </a:solidFill>
                </a:endParaRPr>
              </a:p>
              <a:p>
                <a:endParaRPr kumimoji="1" lang="en-US" altLang="zh-CN" dirty="0" smtClean="0"/>
              </a:p>
              <a:p>
                <a:endParaRPr kumimoji="1" lang="en-US" altLang="zh-CN" dirty="0">
                  <a:solidFill>
                    <a:srgbClr val="09405E"/>
                  </a:solidFill>
                </a:endParaRPr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𝒚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，则问题变成最小化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𝜮</m:t>
                                </m:r>
                                <m:r>
                                  <a:rPr lang="en-US" altLang="zh-CN" b="1" i="1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。</a:t>
                </a:r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dirty="0" smtClean="0"/>
                  <a:t>由于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为准三角矩阵，上述问题变得非常简单。</a:t>
                </a:r>
                <a:endParaRPr kumimoji="1" lang="en-US" altLang="zh-CN" dirty="0" smtClean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  <a:blipFill rotWithShape="0">
                <a:blip r:embed="rId2"/>
                <a:stretch>
                  <a:fillRect l="-964" b="-14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OLS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的最优解：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51368" y="2839892"/>
                <a:ext cx="5068054" cy="719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𝑼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𝒚</m:t>
                                  </m:r>
                                  <m:r>
                                    <a:rPr lang="en-US" altLang="zh-CN" sz="2800" b="1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𝑿𝒘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368" y="2839892"/>
                <a:ext cx="5068054" cy="7198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972251" y="3639833"/>
                <a:ext cx="3906454" cy="719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𝑼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𝜮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51" y="3639833"/>
                <a:ext cx="3906454" cy="7198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72251" y="4439774"/>
                <a:ext cx="3199081" cy="719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𝜮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51" y="4439774"/>
                <a:ext cx="3199081" cy="7198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85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𝒚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，则问题变成最小化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𝜮</m:t>
                                </m:r>
                                <m:r>
                                  <a:rPr lang="en-US" altLang="zh-CN" b="1" i="1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。</a:t>
                </a: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为准三角矩阵</a:t>
                </a:r>
                <a:r>
                  <a:rPr kumimoji="1" lang="zh-CN" altLang="en-US" dirty="0" smtClean="0"/>
                  <a:t>，所以</a:t>
                </a: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b="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。</a:t>
                </a:r>
              </a:p>
              <a:p>
                <a:pPr lvl="1"/>
                <a:r>
                  <a:rPr kumimoji="1" lang="zh-CN" altLang="en-US" sz="2800" b="0" i="1" dirty="0" smtClean="0">
                    <a:latin typeface="Cambria Math" charset="0"/>
                  </a:rPr>
                  <a:t> </a:t>
                </a:r>
                <a:r>
                  <a:rPr kumimoji="1" lang="zh-CN" altLang="en-US" sz="2800" b="0" dirty="0" smtClean="0">
                    <a:latin typeface="Cambria Math" charset="0"/>
                  </a:rPr>
                  <a:t>当奇异值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sz="2800" dirty="0" smtClean="0"/>
                  <a:t>很小（矩阵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𝑿</m:t>
                    </m:r>
                    <m:r>
                      <a:rPr lang="en-US" altLang="zh-CN" sz="28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800" dirty="0" smtClean="0"/>
                  <a:t>接近不满秩）时，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zh-CN" altLang="en-US" sz="2800" dirty="0" smtClean="0"/>
                  <a:t>数值不稳定。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 smtClean="0"/>
                  <a:t> 矩阵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𝑿</m:t>
                    </m:r>
                    <m:r>
                      <a:rPr lang="en-US" altLang="zh-CN" sz="28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800" dirty="0"/>
                  <a:t>接近不满</a:t>
                </a:r>
                <a:r>
                  <a:rPr kumimoji="1" lang="zh-CN" altLang="en-US" sz="2800" dirty="0" smtClean="0"/>
                  <a:t>秩：特征之间存在共线性（有冗余</a:t>
                </a:r>
                <a:r>
                  <a:rPr kumimoji="1" lang="zh-CN" altLang="en-US" sz="2800" dirty="0" smtClean="0"/>
                  <a:t>）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再根据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，得到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𝒘</m:t>
                    </m:r>
                    <m:r>
                      <a:rPr lang="en-US" altLang="zh-CN" b="1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a:rPr lang="en-US" altLang="zh-CN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𝑽</m:t>
                    </m:r>
                    <m:sSup>
                      <m:sSupPr>
                        <m:ctrlP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。</a:t>
                </a:r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dirty="0" smtClean="0"/>
                  <a:t>或者：</a:t>
                </a:r>
                <a:endParaRPr kumimoji="1" lang="en-US" altLang="zh-CN" dirty="0" smtClean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46126" y="832757"/>
                <a:ext cx="10752465" cy="5237271"/>
              </a:xfrm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OLS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的最优解：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SVD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46126" y="5016277"/>
                <a:ext cx="6258187" cy="18082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a:rPr kumimoji="1" lang="en-US" altLang="zh-CN" sz="240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‡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a:rPr kumimoji="1" lang="en-US" altLang="zh-CN" sz="240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‡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400" b="1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zh-CN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uk-UA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uk-UA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uk-UA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altLang="zh-CN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⋱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 </m:t>
                                      </m:r>
                                      <m:r>
                                        <a:rPr lang="uk-UA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cs-CZ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cs-CZ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cs-CZ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altLang="zh-CN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cs-CZ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uk-UA" altLang="zh-CN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zh-CN" sz="2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  <a:ea typeface="Cambria Math" charset="0"/>
                                                        <a:cs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  <a:ea typeface="Cambria Math" charset="0"/>
                                                        <a:cs typeface="Cambria Math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2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charset="0"/>
                                                        <a:ea typeface="Cambria Math" charset="0"/>
                                                        <a:cs typeface="Cambria Math" charset="0"/>
                                                      </a:rPr>
                                                      <m:t>𝑟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cs-CZ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cs-CZ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cs-CZ" altLang="zh-CN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⋱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5016277"/>
                <a:ext cx="6258187" cy="18082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461921" y="5600028"/>
                <a:ext cx="3334311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𝑂𝐿𝑆</m:t>
                        </m:r>
                      </m:sub>
                    </m:sSub>
                    <m:r>
                      <a:rPr kumimoji="1" lang="en-US" altLang="zh-CN" sz="240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kumimoji="1" lang="en-US" altLang="zh-CN" sz="240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‡</m:t>
                        </m:r>
                      </m:sup>
                    </m:sSup>
                    <m:r>
                      <a:rPr kumimoji="1" lang="en-US" altLang="zh-CN" sz="240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𝒚</m:t>
                    </m:r>
                    <m:r>
                      <a:rPr kumimoji="1" lang="en-US" altLang="zh-CN" sz="2400" b="0" i="0" smtClean="0">
                        <a:latin typeface="Cambria Math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𝑽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p>
                        <m:r>
                          <a:rPr kumimoji="1" lang="en-US" altLang="zh-CN" sz="240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‡</m:t>
                        </m:r>
                      </m:sup>
                    </m:sSup>
                    <m:sSup>
                      <m:sSup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𝒚</m:t>
                    </m:r>
                  </m:oMath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921" y="5600028"/>
                <a:ext cx="3334311" cy="470000"/>
              </a:xfrm>
              <a:prstGeom prst="rect">
                <a:avLst/>
              </a:prstGeom>
              <a:blipFill rotWithShape="0">
                <a:blip r:embed="rId4"/>
                <a:stretch>
                  <a:fillRect t="-129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5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solidFill>
                      <a:srgbClr val="09405E"/>
                    </a:solidFill>
                  </a:rPr>
                  <a:t>岭回归的目标函数为：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kumimoji="1" lang="is-I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b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𝑿𝒘</m:t>
                        </m:r>
                      </m:e>
                    </m:d>
                    <m:r>
                      <a:rPr kumimoji="1" lang="en-US" altLang="zh-CN">
                        <a:solidFill>
                          <a:srgbClr val="09405E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b="1" i="1">
                        <a:solidFill>
                          <a:srgbClr val="09405E"/>
                        </a:solidFill>
                        <a:latin typeface="Cambria Math" charset="0"/>
                      </a:rPr>
                      <m:t>𝒘</m:t>
                    </m:r>
                  </m:oMath>
                </a14:m>
                <a:endParaRPr lang="en-US" altLang="zh-CN" dirty="0" smtClean="0">
                  <a:solidFill>
                    <a:srgbClr val="09405E"/>
                  </a:solidFill>
                </a:endParaRPr>
              </a:p>
              <a:p>
                <a:r>
                  <a:rPr lang="zh-CN" altLang="en-US" dirty="0" smtClean="0"/>
                  <a:t>梯度：</a:t>
                </a:r>
                <a:endParaRPr lang="en-US" altLang="zh-CN" dirty="0" smtClean="0"/>
              </a:p>
              <a:p>
                <a:endParaRPr lang="en-US" altLang="zh-CN" dirty="0">
                  <a:solidFill>
                    <a:srgbClr val="09405E"/>
                  </a:solidFill>
                </a:endParaRPr>
              </a:p>
              <a:p>
                <a:endParaRPr lang="en-US" altLang="zh-CN" dirty="0" smtClean="0"/>
              </a:p>
              <a:p>
                <a:endParaRPr lang="en-US" altLang="zh-CN" dirty="0">
                  <a:solidFill>
                    <a:srgbClr val="09405E"/>
                  </a:solidFill>
                </a:endParaRPr>
              </a:p>
              <a:p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SVD</a:t>
                </a:r>
                <a:r>
                  <a:rPr lang="zh-CN" altLang="en-US" dirty="0"/>
                  <a:t>分解</a:t>
                </a:r>
                <a:r>
                  <a:rPr lang="zh-CN" altLang="en-US" dirty="0" smtClean="0"/>
                  <a:t>代入</a:t>
                </a:r>
                <a:r>
                  <a:rPr lang="zh-CN" altLang="en-US" dirty="0"/>
                  <a:t>：</a:t>
                </a:r>
                <a:endParaRPr lang="zh-CN" altLang="en-US" dirty="0">
                  <a:solidFill>
                    <a:srgbClr val="09405E"/>
                  </a:solidFill>
                </a:endParaRPr>
              </a:p>
              <a:p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岭回归的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最优解：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SVD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478014" y="2505461"/>
                <a:ext cx="6537239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𝑿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λ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014" y="2505461"/>
                <a:ext cx="6537239" cy="9285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03057" y="3748991"/>
                <a:ext cx="4503412" cy="575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r>
                            <a:rPr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057" y="3748991"/>
                <a:ext cx="4503412" cy="5758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341571" y="4479287"/>
                <a:ext cx="4160241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9405E"/>
                        </a:solidFill>
                        <a:latin typeface="Cambria Math" charset="0"/>
                      </a:rPr>
                      <m:t>𝑿</m:t>
                    </m:r>
                    <m:r>
                      <a:rPr lang="en-US" altLang="zh-CN" sz="2800" b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</a:rPr>
                      <m:t>𝑼</m:t>
                    </m:r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𝜮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sz="2800" b="0" i="1" dirty="0" smtClean="0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𝑽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𝜮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571" y="4479287"/>
                <a:ext cx="4160241" cy="530915"/>
              </a:xfrm>
              <a:prstGeom prst="rect">
                <a:avLst/>
              </a:prstGeom>
              <a:blipFill rotWithShape="0">
                <a:blip r:embed="rId5"/>
                <a:stretch>
                  <a:fillRect t="-16092" b="-26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34444" y="5111846"/>
                <a:ext cx="6562053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𝑿</m:t>
                      </m:r>
                      <m:r>
                        <a:rPr lang="en-US" altLang="zh-CN" sz="2800" b="1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𝑼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𝜮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𝑫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444" y="5111846"/>
                <a:ext cx="6562053" cy="5309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684536" y="6312718"/>
                <a:ext cx="8464376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  <m:r>
                            <a:rPr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𝑫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b="0" i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b="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𝑫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λ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36" y="6312718"/>
                <a:ext cx="8464376" cy="5309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91277" y="5680159"/>
                <a:ext cx="9157635" cy="575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r>
                            <a:rPr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𝑫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b="0" i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277" y="5680159"/>
                <a:ext cx="9157635" cy="5758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11187" y="918908"/>
                <a:ext cx="10752465" cy="5237271"/>
              </a:xfrm>
            </p:spPr>
            <p:txBody>
              <a:bodyPr/>
              <a:lstStyle/>
              <a:p>
                <a:r>
                  <a:rPr lang="en-US" altLang="zh-CN" dirty="0" smtClean="0"/>
                  <a:t>OLS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𝑂𝐿𝑆</m:t>
                        </m:r>
                      </m:sub>
                    </m:sSub>
                    <m:r>
                      <a:rPr kumimoji="1" lang="en-US" altLang="zh-CN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kumimoji="1" lang="en-US" altLang="zh-CN" i="1">
                                <a:latin typeface="Cambria Math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kumimoji="1" lang="en-US" altLang="zh-CN">
                            <a:latin typeface="Cambria Math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i="1">
                        <a:latin typeface="Cambria Math" charset="0"/>
                      </a:rPr>
                      <m:t>𝒚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sz="2800" dirty="0" smtClean="0"/>
                  <a:t> 对矩阵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800" i="1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sz="2800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sz="2800" dirty="0" smtClean="0"/>
                  <a:t>求逆</a:t>
                </a:r>
                <a:endParaRPr lang="en-US" altLang="zh-CN" sz="2800" dirty="0"/>
              </a:p>
              <a:p>
                <a:pPr lvl="1"/>
                <a:r>
                  <a:rPr lang="zh-CN" altLang="en-US" sz="2800" dirty="0" smtClean="0"/>
                  <a:t> 当</a:t>
                </a:r>
                <a:r>
                  <a:rPr kumimoji="1" lang="zh-CN" altLang="en-US" sz="2800" dirty="0" smtClean="0"/>
                  <a:t>矩阵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𝑿</m:t>
                    </m:r>
                    <m:r>
                      <a:rPr lang="en-US" altLang="zh-CN" sz="28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800" dirty="0"/>
                  <a:t>接近不满</a:t>
                </a:r>
                <a:r>
                  <a:rPr kumimoji="1" lang="zh-CN" altLang="en-US" sz="2800" dirty="0" smtClean="0"/>
                  <a:t>秩时，结果不稳定</a:t>
                </a:r>
                <a:endParaRPr kumimoji="1" lang="en-US" altLang="zh-CN" sz="2800" dirty="0" smtClean="0"/>
              </a:p>
              <a:p>
                <a:pPr lvl="1"/>
                <a:endParaRPr kumimoji="1" lang="en-US" altLang="zh-CN" dirty="0" smtClean="0"/>
              </a:p>
              <a:p>
                <a:r>
                  <a:rPr lang="zh-CN" altLang="en-US" dirty="0" smtClean="0">
                    <a:solidFill>
                      <a:srgbClr val="09405E"/>
                    </a:solidFill>
                  </a:rPr>
                  <a:t>岭回归：</a:t>
                </a:r>
                <a:endParaRPr lang="en-US" altLang="zh-CN" dirty="0" smtClean="0">
                  <a:solidFill>
                    <a:srgbClr val="09405E"/>
                  </a:solidFill>
                </a:endParaRPr>
              </a:p>
              <a:p>
                <a:endParaRPr lang="en-US" altLang="zh-CN" dirty="0">
                  <a:solidFill>
                    <a:srgbClr val="09405E"/>
                  </a:solidFill>
                </a:endParaRPr>
              </a:p>
              <a:p>
                <a:pPr lvl="1"/>
                <a:endParaRPr lang="en-US" altLang="zh-CN" sz="2800" dirty="0" smtClean="0"/>
              </a:p>
              <a:p>
                <a:pPr lvl="1"/>
                <a:r>
                  <a:rPr lang="zh-CN" altLang="en-US" sz="2800" dirty="0" smtClean="0"/>
                  <a:t>对</a:t>
                </a:r>
                <a:r>
                  <a:rPr lang="zh-CN" altLang="en-US" sz="2800" dirty="0"/>
                  <a:t>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r>
                      <a:rPr lang="en-US" altLang="zh-CN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𝑿</m:t>
                    </m:r>
                    <m:r>
                      <a:rPr lang="en-US" altLang="zh-CN" sz="2800" b="1">
                        <a:latin typeface="Cambria Math" charset="0"/>
                      </a:rPr>
                      <m:t>+</m:t>
                    </m:r>
                    <m:r>
                      <a:rPr lang="el-GR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𝑰</m:t>
                    </m:r>
                  </m:oMath>
                </a14:m>
                <a:r>
                  <a:rPr lang="zh-CN" altLang="en-US" sz="2800" dirty="0"/>
                  <a:t>求逆</a:t>
                </a:r>
                <a:endParaRPr lang="en-US" altLang="zh-CN" sz="2800" dirty="0"/>
              </a:p>
              <a:p>
                <a:pPr lvl="1"/>
                <a:r>
                  <a:rPr lang="zh-CN" altLang="en-US" sz="2800" dirty="0"/>
                  <a:t> </a:t>
                </a:r>
                <a:r>
                  <a:rPr lang="zh-CN" altLang="en-US" sz="2800" dirty="0" smtClean="0"/>
                  <a:t>即使</a:t>
                </a:r>
                <a:r>
                  <a:rPr kumimoji="1" lang="zh-CN" altLang="en-US" sz="2800" dirty="0" smtClean="0"/>
                  <a:t>矩阵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</a:rPr>
                      <m:t>𝑿</m:t>
                    </m:r>
                    <m:r>
                      <a:rPr lang="en-US" altLang="zh-CN" sz="28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CN" altLang="en-US" sz="2800" dirty="0"/>
                  <a:t>接近不满</a:t>
                </a:r>
                <a:r>
                  <a:rPr kumimoji="1" lang="zh-CN" altLang="en-US" sz="2800" dirty="0" smtClean="0"/>
                  <a:t>秩，结果仍然稳定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 smtClean="0"/>
                  <a:t> 要得到不同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</m:oMath>
                </a14:m>
                <a:r>
                  <a:rPr kumimoji="1" lang="zh-CN" altLang="en-US" sz="2800" dirty="0" smtClean="0"/>
                  <a:t>对应的解，只需对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𝑿</m:t>
                    </m:r>
                  </m:oMath>
                </a14:m>
                <a:r>
                  <a:rPr kumimoji="1" lang="zh-CN" altLang="en-US" sz="2800" dirty="0" smtClean="0"/>
                  <a:t>一次</a:t>
                </a:r>
                <a:r>
                  <a:rPr kumimoji="1" lang="en-US" altLang="zh-CN" sz="2800" dirty="0" smtClean="0"/>
                  <a:t>SVD</a:t>
                </a:r>
                <a:r>
                  <a:rPr kumimoji="1" lang="zh-CN" altLang="en-US" sz="2800" dirty="0" smtClean="0"/>
                  <a:t>分解</a:t>
                </a:r>
                <a:endParaRPr kumimoji="1" lang="en-US" altLang="zh-CN" sz="2800" dirty="0" smtClean="0"/>
              </a:p>
              <a:p>
                <a:pPr lvl="1"/>
                <a:endParaRPr kumimoji="1" lang="en-US" altLang="zh-CN" dirty="0"/>
              </a:p>
              <a:p>
                <a:pPr lvl="1"/>
                <a:endParaRPr lang="en-US" altLang="zh-CN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11187" y="918908"/>
                <a:ext cx="10752465" cy="5237271"/>
              </a:xfrm>
              <a:blipFill rotWithShape="0">
                <a:blip r:embed="rId2"/>
                <a:stretch>
                  <a:fillRect l="-964" b="-4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岭回归的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最优解：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SVD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318890" y="3213100"/>
                <a:ext cx="4503412" cy="575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𝐰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altLang="zh-CN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r>
                            <a:rPr lang="en-US" altLang="zh-CN" sz="2800" b="1" i="0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𝑰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890" y="3213100"/>
                <a:ext cx="4503412" cy="5758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429828" y="3927113"/>
                <a:ext cx="3810138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𝑽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𝑫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l-GR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𝜮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828" y="3927113"/>
                <a:ext cx="3810138" cy="5309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5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11187" y="832757"/>
            <a:ext cx="10752465" cy="5237271"/>
          </a:xfrm>
        </p:spPr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岭回归：权重衰减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44937" y="966107"/>
                <a:ext cx="4504695" cy="572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Ridge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37" y="966107"/>
                <a:ext cx="4504695" cy="572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06006" y="2354591"/>
                <a:ext cx="45107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𝑿</m:t>
                      </m:r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OLS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006" y="2354591"/>
                <a:ext cx="4510722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22095" y="1602753"/>
                <a:ext cx="5700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</m:e>
                          </m:d>
                        </m:e>
                        <m:sup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𝑿</m:t>
                      </m:r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s-IS" altLang="zh-CN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C00000"/>
                          </a:solidFill>
                          <a:latin typeface="Cambria Math" charset="0"/>
                        </a:rPr>
                        <m:t>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095" y="1602753"/>
                <a:ext cx="570079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344937" y="3125982"/>
                <a:ext cx="6722610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Ridge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𝑿</m:t>
                                      </m:r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OLS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937" y="3125982"/>
                <a:ext cx="6722610" cy="6508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009944" y="3830197"/>
                <a:ext cx="65981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𝑿</m:t>
                                      </m:r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𝑿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  <m: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OLS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44" y="3830197"/>
                <a:ext cx="659815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009944" y="4577127"/>
                <a:ext cx="56230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𝑂𝐿𝑆</m:t>
                                  </m:r>
                                </m:sub>
                              </m:sSub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zh-CN" altLang="en-US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𝑰</m:t>
                              </m:r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𝑿</m:t>
                                      </m:r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𝜆</m:t>
                                      </m:r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𝑰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OLS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44" y="4577127"/>
                <a:ext cx="562307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961893" y="5129107"/>
                <a:ext cx="53047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s-IS" altLang="zh-CN" sz="2800" b="1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𝑰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𝜆</m:t>
                                  </m:r>
                                  <m:sSup>
                                    <m:sSup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en-US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8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𝑿</m:t>
                                          </m:r>
                                          <m:r>
                                            <a:rPr lang="zh-CN" altLang="en-US" sz="280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zh-CN" altLang="en-US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𝜆</m:t>
                                          </m:r>
                                          <m:r>
                                            <a:rPr lang="zh-CN" altLang="en-US" sz="2800" b="1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𝑰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OLS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893" y="5129107"/>
                <a:ext cx="530478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009944" y="5749853"/>
                <a:ext cx="19747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OLS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44" y="5749853"/>
                <a:ext cx="197470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494378" y="6399918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权重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衰减：权重</a:t>
            </a:r>
            <a:r>
              <a:rPr kumimoji="1" lang="zh-CN" altLang="en-US" sz="240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幅值变小</a:t>
            </a:r>
            <a:endParaRPr lang="zh-CN" altLang="en-US" sz="240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7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smtClean="0"/>
              <a:t>Lasso</a:t>
            </a:r>
            <a:r>
              <a:rPr lang="zh-CN" altLang="en-US" dirty="0"/>
              <a:t>的无法求得解析解，可用迭代</a:t>
            </a:r>
            <a:r>
              <a:rPr lang="zh-CN" altLang="en-US" dirty="0" smtClean="0"/>
              <a:t>求解。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Lasso</a:t>
            </a:r>
            <a:r>
              <a:rPr lang="zh-CN" altLang="en-US" dirty="0"/>
              <a:t>的无法求得解析解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1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289679"/>
            <a:ext cx="5653805" cy="627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回归任务的损失函数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线性回归的的优化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解析求解（正规方程组）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坐标轴下降</a:t>
            </a:r>
            <a:endParaRPr kumimoji="1"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8666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机器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学习的三要素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dirty="0">
                    <a:latin typeface="Cambria Math" charset="0"/>
                    <a:ea typeface="微软雅黑" pitchFamily="34" charset="-122"/>
                  </a:rPr>
                  <a:t>1.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 函数集合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dirty="0">
                            <a:latin typeface="Cambria Math" charset="0"/>
                            <a:ea typeface="微软雅黑" pitchFamily="34" charset="-122"/>
                          </a:rPr>
                          <m:t>,…</m:t>
                        </m:r>
                      </m:e>
                    </m:d>
                  </m:oMath>
                </a14:m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dirty="0">
                    <a:latin typeface="Cambria Math" charset="0"/>
                    <a:ea typeface="微软雅黑" pitchFamily="34" charset="-122"/>
                  </a:rPr>
                  <a:t>2.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 目标函数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𝐽</m:t>
                    </m:r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(</m:t>
                    </m:r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：函数的好坏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dirty="0">
                    <a:latin typeface="Cambria Math" charset="0"/>
                    <a:ea typeface="微软雅黑" pitchFamily="34" charset="-122"/>
                  </a:rPr>
                  <a:t>3.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 优化算法：找到最佳</a:t>
                </a: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函数</a:t>
                </a:r>
                <a:endParaRPr kumimoji="1" lang="en-US" altLang="zh-CN" dirty="0" smtClean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en-US" altLang="zh-CN" sz="1000" dirty="0">
                  <a:latin typeface="Cambria Math" charset="0"/>
                  <a:ea typeface="微软雅黑" pitchFamily="34" charset="-122"/>
                </a:endParaRPr>
              </a:p>
              <a:p>
                <a:pPr>
                  <a:lnSpc>
                    <a:spcPct val="100000"/>
                  </a:lnSpc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线性回归：函数集合为输入特征的线性组合，即假设输出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𝑦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与输入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charset="0"/>
                        <a:ea typeface="微软雅黑" pitchFamily="34" charset="-122"/>
                      </a:rPr>
                      <m:t>𝒙</m:t>
                    </m:r>
                  </m:oMath>
                </a14:m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之间的关系为</a:t>
                </a:r>
                <a:r>
                  <a:rPr kumimoji="1" lang="zh-CN" altLang="en-US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线性关系</a:t>
                </a:r>
                <a:endParaRPr kumimoji="1" lang="en-US" altLang="zh-CN" dirty="0">
                  <a:solidFill>
                    <a:srgbClr val="C00000"/>
                  </a:solidFill>
                  <a:latin typeface="Cambria Math" charset="0"/>
                  <a:ea typeface="微软雅黑" pitchFamily="34" charset="-122"/>
                </a:endParaRPr>
              </a:p>
              <a:p>
                <a:endParaRPr kumimoji="1" lang="en-US" altLang="zh-CN" sz="2400" b="1" i="1" dirty="0">
                  <a:solidFill>
                    <a:srgbClr val="002060"/>
                  </a:solidFill>
                  <a:latin typeface="Cambria Math" charset="0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线性回归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53469" y="4159007"/>
                <a:ext cx="9773701" cy="1530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80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is-I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m:rPr>
                              <m:nor/>
                            </m:rP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sz="2800" b="0" i="1" dirty="0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 dirty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dirty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 dirty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𝟎</m:t>
                          </m:r>
                        </m:sub>
                      </m:sSub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is-I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  <a:sym typeface="Times New Roman" panose="020206030504050203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sym typeface="Times New Roman" panose="02020603050405020304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800" i="1" dirty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  <a:sym typeface="Times New Roman" panose="02020603050405020304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sym typeface="Times New Roman" panose="02020603050405020304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sym typeface="Times New Roman" panose="02020603050405020304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sym typeface="Times New Roman" panose="02020603050405020304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800" i="1" dirty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  <a:sym typeface="Times New Roman" panose="02020603050405020304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sym typeface="Times New Roman" panose="02020603050405020304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mr-IN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  <a:sym typeface="Times New Roman" panose="020206030504050203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CN" sz="2800" i="1" dirty="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sym typeface="Times New Roman" panose="02020603050405020304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800" i="1" dirty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  <a:sym typeface="Times New Roman" panose="02020603050405020304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sym typeface="Times New Roman" panose="02020603050405020304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mr-IN" altLang="zh-CN" sz="2800" i="1" dirty="0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  <a:sym typeface="Times New Roman" panose="02020603050405020304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2800" i="1" dirty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sym typeface="Times New Roman" panose="02020603050405020304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469" y="4159007"/>
                <a:ext cx="9773701" cy="15306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5"/>
              <p:cNvSpPr txBox="1"/>
              <p:nvPr/>
            </p:nvSpPr>
            <p:spPr>
              <a:xfrm>
                <a:off x="932192" y="6028390"/>
                <a:ext cx="11259808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9405E"/>
                  </a:buClr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𝐷</m:t>
                    </m:r>
                  </m:oMath>
                </a14:m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: 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特征维数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𝑗</m:t>
                    </m:r>
                    <m:r>
                      <a:rPr kumimoji="1" lang="zh-CN" altLang="en-US" sz="24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为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特征索引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Arial Unicode MS" pitchFamily="34" charset="-122"/>
                  <a:ea typeface="微软雅黑" pitchFamily="34" charset="-122"/>
                </a:endParaRPr>
              </a:p>
              <a:p>
                <a:pPr marL="285750" indent="-285750">
                  <a:buClr>
                    <a:srgbClr val="09405E"/>
                  </a:buClr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𝒙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=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(1,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itchFamily="34" charset="-122"/>
                              </a:rPr>
                              <m:t>𝐷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：在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𝐷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维特征的基础上，增加一个常数项</a:t>
                </a:r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1</a:t>
                </a: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Arial Unicode MS" pitchFamily="34" charset="-122"/>
                    <a:ea typeface="微软雅黑" pitchFamily="34" charset="-122"/>
                  </a:rPr>
                  <a:t>（用于表示截距项） </a:t>
                </a:r>
                <a:endParaRPr kumimoji="1" lang="en-US" altLang="zh-CN" sz="2400" dirty="0">
                  <a:solidFill>
                    <a:srgbClr val="09405E"/>
                  </a:solidFill>
                  <a:latin typeface="Arial Unicode MS" pitchFamily="34" charset="-122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5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92" y="6028390"/>
                <a:ext cx="11259808" cy="837537"/>
              </a:xfrm>
              <a:prstGeom prst="rect">
                <a:avLst/>
              </a:prstGeom>
              <a:blipFill rotWithShape="0">
                <a:blip r:embed="rId4"/>
                <a:stretch>
                  <a:fillRect l="-758" t="-5839" r="-108" b="-16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205217" y="5444535"/>
            <a:ext cx="1270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截距项</a:t>
            </a:r>
            <a:endParaRPr lang="en-US" altLang="zh-CN" dirty="0" smtClean="0">
              <a:solidFill>
                <a:srgbClr val="7030A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30322" y="5517419"/>
            <a:ext cx="3201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i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维特征的权重</a:t>
            </a:r>
            <a:r>
              <a:rPr lang="en-US" altLang="zh-CN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回归系数</a:t>
            </a:r>
            <a:endParaRPr lang="en-US" altLang="zh-CN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1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180763" cy="5237271"/>
              </a:xfrm>
            </p:spPr>
            <p:txBody>
              <a:bodyPr/>
              <a:lstStyle/>
              <a:p>
                <a:r>
                  <a:rPr lang="en-US" altLang="zh-CN" dirty="0" smtClean="0"/>
                  <a:t>OLS</a:t>
                </a:r>
                <a:r>
                  <a:rPr lang="zh-CN" altLang="en-US" dirty="0" smtClean="0"/>
                  <a:t>和岭回归虽然可以用解析法求解，但当输入矩阵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dirty="0" smtClean="0"/>
                  <a:t>很大时，</a:t>
                </a:r>
                <a:r>
                  <a:rPr lang="en-US" altLang="zh-CN" dirty="0" smtClean="0"/>
                  <a:t>SVD</a:t>
                </a:r>
                <a:r>
                  <a:rPr lang="zh-CN" altLang="en-US" dirty="0" smtClean="0"/>
                  <a:t>的计算量大，甚至不能载入内存。此时可用迭代方式求解。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zh-CN" dirty="0" smtClean="0"/>
                  <a:t>梯度</a:t>
                </a:r>
                <a:r>
                  <a:rPr lang="zh-CN" altLang="zh-CN" dirty="0" smtClean="0"/>
                  <a:t>下降法</a:t>
                </a:r>
                <a:r>
                  <a:rPr lang="zh-CN" altLang="zh-CN" dirty="0"/>
                  <a:t>是求解无约束优化问题最常采用的方法</a:t>
                </a:r>
                <a:r>
                  <a:rPr lang="zh-CN" altLang="zh-CN" dirty="0" smtClean="0"/>
                  <a:t>之一。</a:t>
                </a:r>
                <a:endParaRPr lang="en-US" altLang="zh-CN" dirty="0" smtClean="0"/>
              </a:p>
              <a:p>
                <a:r>
                  <a:rPr lang="zh-CN" altLang="zh-CN" dirty="0" smtClean="0"/>
                  <a:t>最小</a:t>
                </a:r>
                <a:r>
                  <a:rPr lang="zh-CN" altLang="zh-CN" dirty="0"/>
                  <a:t>二乘回归和岭</a:t>
                </a:r>
                <a:r>
                  <a:rPr lang="zh-CN" altLang="zh-CN" dirty="0" smtClean="0"/>
                  <a:t>回归可</a:t>
                </a:r>
                <a:r>
                  <a:rPr lang="zh-CN" altLang="zh-CN" dirty="0"/>
                  <a:t>采用梯度下降法求解，</a:t>
                </a:r>
                <a:r>
                  <a:rPr lang="en-US" altLang="zh-CN" dirty="0"/>
                  <a:t>Lasso</a:t>
                </a:r>
                <a:r>
                  <a:rPr lang="zh-CN" altLang="zh-CN" dirty="0"/>
                  <a:t>由于目标函数中有</a:t>
                </a:r>
                <a:r>
                  <a:rPr lang="en-US" altLang="zh-CN" dirty="0"/>
                  <a:t>L1</a:t>
                </a:r>
                <a:r>
                  <a:rPr lang="zh-CN" altLang="zh-CN" dirty="0"/>
                  <a:t>正则函数不可导，不能采用梯度下降法求解。</a:t>
                </a: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180763" cy="5237271"/>
              </a:xfrm>
              <a:blipFill rotWithShape="0"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梯度下降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Recall</a:t>
            </a:r>
            <a:r>
              <a:rPr kumimoji="1" lang="zh-CN" altLang="en-US" dirty="0" smtClean="0"/>
              <a:t>：梯度</a:t>
            </a:r>
            <a:r>
              <a:rPr kumimoji="1" lang="zh-CN" altLang="en-US" dirty="0"/>
              <a:t>下降法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lvl="0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dirty="0" smtClean="0">
                    <a:latin typeface="微软雅黑" charset="-122"/>
                    <a:ea typeface="微软雅黑" charset="-122"/>
                  </a:rPr>
                  <a:t>1</a:t>
                </a:r>
                <a:r>
                  <a:rPr lang="en-US" altLang="zh-CN" dirty="0">
                    <a:latin typeface="微软雅黑" charset="-122"/>
                    <a:ea typeface="微软雅黑" charset="-122"/>
                  </a:rPr>
                  <a:t>. </a:t>
                </a:r>
                <a:r>
                  <a:rPr lang="zh-CN" altLang="en-US" dirty="0">
                    <a:solidFill>
                      <a:srgbClr val="094162"/>
                    </a:solidFill>
                    <a:latin typeface="微软雅黑" charset="-122"/>
                    <a:ea typeface="微软雅黑" charset="-122"/>
                  </a:rPr>
                  <a:t>初始化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dirty="0">
                            <a:solidFill>
                              <a:srgbClr val="094162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rgbClr val="094162"/>
                    </a:solidFill>
                    <a:effectLst/>
                  </a:rPr>
                  <a:t> </a:t>
                </a:r>
                <a:r>
                  <a:rPr lang="zh-CN" altLang="zh-CN" sz="2000" dirty="0">
                    <a:solidFill>
                      <a:srgbClr val="094162"/>
                    </a:solidFill>
                    <a:latin typeface="Arial" charset="0"/>
                  </a:rPr>
                  <a:t>（上标括号中的数字表示迭代次数）</a:t>
                </a:r>
                <a:r>
                  <a:rPr lang="zh-CN" altLang="zh-CN" dirty="0">
                    <a:solidFill>
                      <a:srgbClr val="094162"/>
                    </a:solidFill>
                    <a:latin typeface="Arial" charset="0"/>
                  </a:rPr>
                  <a:t>；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dirty="0">
                    <a:solidFill>
                      <a:srgbClr val="094162"/>
                    </a:solidFill>
                    <a:latin typeface="微软雅黑" charset="-122"/>
                    <a:ea typeface="微软雅黑" charset="-122"/>
                  </a:rPr>
                  <a:t>2. </a:t>
                </a:r>
                <a:r>
                  <a:rPr lang="zh-CN" altLang="zh-CN" dirty="0">
                    <a:solidFill>
                      <a:srgbClr val="094162"/>
                    </a:solidFill>
                    <a:latin typeface="Arial" charset="0"/>
                  </a:rPr>
                  <a:t>计算函数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94162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zh-CN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zh-CN" dirty="0">
                    <a:solidFill>
                      <a:srgbClr val="094162"/>
                    </a:solidFill>
                    <a:latin typeface="Arial" charset="0"/>
                  </a:rPr>
                  <a:t>在当前位置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rgbClr val="094162"/>
                    </a:solidFill>
                    <a:latin typeface="Arial" charset="0"/>
                  </a:rPr>
                  <a:t>处的梯度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zh-CN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𝒘</m:t>
                                </m:r>
                              </m:sub>
                            </m:sSub>
                            <m:r>
                              <a:rPr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zh-CN" altLang="zh-CN" i="1" dirty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zh-CN" dirty="0">
                    <a:solidFill>
                      <a:srgbClr val="094162"/>
                    </a:solidFill>
                    <a:effectLst/>
                  </a:rPr>
                  <a:t> </a:t>
                </a:r>
                <a:endParaRPr lang="en-US" altLang="zh-CN" dirty="0">
                  <a:solidFill>
                    <a:srgbClr val="094162"/>
                  </a:solidFill>
                  <a:effectLst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dirty="0">
                    <a:solidFill>
                      <a:srgbClr val="094162"/>
                    </a:solidFill>
                    <a:latin typeface="微软雅黑" charset="-122"/>
                    <a:ea typeface="微软雅黑" charset="-122"/>
                  </a:rPr>
                  <a:t>3. </a:t>
                </a:r>
                <a:r>
                  <a:rPr lang="zh-CN" altLang="en-US" dirty="0">
                    <a:solidFill>
                      <a:srgbClr val="094162"/>
                    </a:solidFill>
                    <a:latin typeface="Arial" charset="0"/>
                    <a:ea typeface="微软雅黑" charset="-122"/>
                  </a:rPr>
                  <a:t>根据当前学习率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>
                    <a:solidFill>
                      <a:srgbClr val="094162"/>
                    </a:solidFill>
                    <a:latin typeface="Arial" charset="0"/>
                    <a:ea typeface="微软雅黑" charset="-122"/>
                  </a:rPr>
                  <a:t>，更新参数</a:t>
                </a:r>
                <a:endParaRPr lang="en-US" altLang="zh-CN" dirty="0">
                  <a:solidFill>
                    <a:srgbClr val="094162"/>
                  </a:solidFill>
                  <a:latin typeface="Arial" charset="0"/>
                  <a:ea typeface="微软雅黑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en-US" altLang="zh-CN" dirty="0" smtClean="0">
                  <a:solidFill>
                    <a:srgbClr val="094162"/>
                  </a:solidFill>
                  <a:latin typeface="Arial" charset="0"/>
                  <a:ea typeface="微软雅黑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en-US" altLang="zh-CN" dirty="0">
                  <a:solidFill>
                    <a:srgbClr val="094162"/>
                  </a:solidFill>
                  <a:latin typeface="Arial" charset="0"/>
                  <a:ea typeface="微软雅黑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en-US" altLang="zh-CN" sz="1000" dirty="0">
                  <a:solidFill>
                    <a:srgbClr val="094162"/>
                  </a:solidFill>
                  <a:latin typeface="Arial" charset="0"/>
                  <a:ea typeface="微软雅黑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dirty="0">
                    <a:solidFill>
                      <a:srgbClr val="094162"/>
                    </a:solidFill>
                    <a:latin typeface="Arial" charset="0"/>
                    <a:ea typeface="微软雅黑" charset="-122"/>
                  </a:rPr>
                  <a:t>4.</a:t>
                </a:r>
                <a:r>
                  <a:rPr lang="zh-CN" altLang="en-US" dirty="0">
                    <a:solidFill>
                      <a:srgbClr val="094162"/>
                    </a:solidFill>
                    <a:latin typeface="Arial" charset="0"/>
                    <a:ea typeface="微软雅黑" charset="-122"/>
                  </a:rPr>
                  <a:t> </a:t>
                </a:r>
                <a:r>
                  <a:rPr lang="zh-CN" altLang="zh-CN" dirty="0">
                    <a:solidFill>
                      <a:srgbClr val="094162"/>
                    </a:solidFill>
                    <a:latin typeface="Arial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b="1" i="1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en-US" b="1" i="1">
                                    <a:solidFill>
                                      <a:srgbClr val="09416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rgbClr val="094162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b="1" i="1" smtClean="0">
                        <a:solidFill>
                          <a:srgbClr val="094162"/>
                        </a:solidFill>
                        <a:latin typeface="Cambria Math" charset="0"/>
                      </a:rPr>
                      <m:t>−</m:t>
                    </m:r>
                    <m:r>
                      <a:rPr lang="en-US" altLang="zh-CN" i="1" dirty="0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b="1" i="1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en-US" b="1" i="1">
                                    <a:solidFill>
                                      <a:srgbClr val="09416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rgbClr val="094162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zh-CN" altLang="en-US">
                                    <a:solidFill>
                                      <a:srgbClr val="094162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hr-HR" altLang="zh-CN" i="1" dirty="0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hr-HR" altLang="zh-CN" i="1" dirty="0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zh-CN" altLang="zh-CN" b="1" dirty="0">
                    <a:solidFill>
                      <a:srgbClr val="094162"/>
                    </a:solidFill>
                    <a:latin typeface="Arial" charset="0"/>
                  </a:rPr>
                  <a:t>，</a:t>
                </a:r>
                <a:r>
                  <a:rPr lang="zh-CN" altLang="zh-CN" dirty="0">
                    <a:solidFill>
                      <a:srgbClr val="094162"/>
                    </a:solidFill>
                    <a:latin typeface="Arial" charset="0"/>
                  </a:rPr>
                  <a:t>返回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rgbClr val="094162"/>
                    </a:solidFill>
                    <a:latin typeface="Arial" charset="0"/>
                  </a:rPr>
                  <a:t>为最佳参数</a:t>
                </a:r>
                <a:r>
                  <a:rPr lang="zh-CN" altLang="en-US" dirty="0">
                    <a:solidFill>
                      <a:srgbClr val="094162"/>
                    </a:solidFill>
                    <a:latin typeface="Arial" charset="0"/>
                  </a:rPr>
                  <a:t>；</a:t>
                </a:r>
                <a:endParaRPr lang="en-US" altLang="zh-CN" dirty="0">
                  <a:solidFill>
                    <a:srgbClr val="094162"/>
                  </a:solidFill>
                  <a:latin typeface="Arial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zh-CN" altLang="en-US" dirty="0">
                    <a:solidFill>
                      <a:srgbClr val="094162"/>
                    </a:solidFill>
                    <a:latin typeface="Arial" charset="0"/>
                  </a:rPr>
                  <a:t>否则</a:t>
                </a:r>
                <a14:m>
                  <m:oMath xmlns:m="http://schemas.openxmlformats.org/officeDocument/2006/math">
                    <m:r>
                      <a:rPr lang="zh-CN" altLang="zh-CN" i="1" dirty="0" smtClean="0">
                        <a:solidFill>
                          <a:srgbClr val="094162"/>
                        </a:solidFill>
                        <a:latin typeface="Cambria Math" charset="0"/>
                      </a:rPr>
                      <m:t>𝑡</m:t>
                    </m:r>
                    <m:r>
                      <a:rPr lang="zh-CN" altLang="zh-CN" i="1" dirty="0" smtClean="0">
                        <a:solidFill>
                          <a:srgbClr val="094162"/>
                        </a:solidFill>
                        <a:latin typeface="Cambria Math" charset="0"/>
                      </a:rPr>
                      <m:t>=</m:t>
                    </m:r>
                    <m:r>
                      <a:rPr lang="zh-CN" altLang="zh-CN" i="1" dirty="0" smtClean="0">
                        <a:solidFill>
                          <a:srgbClr val="094162"/>
                        </a:solidFill>
                        <a:latin typeface="Cambria Math" charset="0"/>
                      </a:rPr>
                      <m:t>𝑡</m:t>
                    </m:r>
                    <m:r>
                      <a:rPr lang="zh-CN" altLang="zh-CN" i="1" dirty="0" smtClean="0">
                        <a:solidFill>
                          <a:srgbClr val="094162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r>
                  <a:rPr lang="zh-CN" altLang="zh-CN" dirty="0">
                    <a:solidFill>
                      <a:srgbClr val="094162"/>
                    </a:solidFill>
                    <a:latin typeface="Arial" charset="0"/>
                  </a:rPr>
                  <a:t>，转第2步。</a:t>
                </a:r>
                <a:endParaRPr lang="en-US" altLang="zh-CN" dirty="0">
                  <a:solidFill>
                    <a:srgbClr val="094162"/>
                  </a:solidFill>
                  <a:latin typeface="微软雅黑" charset="-122"/>
                  <a:ea typeface="微软雅黑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t="-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106337" y="2974322"/>
                <a:ext cx="4187108" cy="792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b="1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b="1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zh-CN" altLang="en-US" sz="2800" b="0" i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zh-CN" altLang="en-US" sz="2800" b="0" i="0">
                          <a:solidFill>
                            <a:srgbClr val="094162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b="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b="1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800" b="0" i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zh-CN" alt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𝜂</m:t>
                      </m:r>
                      <m:sSub>
                        <m:sSubPr>
                          <m:ctrlPr>
                            <a:rPr lang="zh-CN" altLang="zh-CN" sz="280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2800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altLang="zh-CN" sz="2800" b="1" i="1" dirty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sub>
                              </m:sSub>
                              <m:r>
                                <a:rPr lang="en-US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zh-CN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80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CN" sz="280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337" y="2974322"/>
                <a:ext cx="4187108" cy="792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13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最小二</a:t>
                </a:r>
                <a:r>
                  <a:rPr kumimoji="1" lang="zh-CN" altLang="en-US" dirty="0" smtClean="0"/>
                  <a:t>乘的目标函数：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b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charset="0"/>
                          </a:rPr>
                          <m:t>𝑿𝒘</m:t>
                        </m:r>
                      </m:e>
                    </m:d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/>
                  <a:t>目标</a:t>
                </a:r>
                <a:r>
                  <a:rPr kumimoji="1" lang="zh-CN" altLang="en-US" dirty="0" smtClean="0"/>
                  <a:t>函数的梯度：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参数更新：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最小二乘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482902" y="2366172"/>
                <a:ext cx="6105709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𝑿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902" y="2366172"/>
                <a:ext cx="6105709" cy="9285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5563066" y="3419992"/>
            <a:ext cx="1683108" cy="483173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srgbClr val="5F5F5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758149" y="4045047"/>
                <a:ext cx="1292942" cy="3770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4289" tIns="34289" rIns="34289" bIns="34289" numCol="1" spcCol="38100" rtlCol="0" anchor="t">
                <a:spAutoFit/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预测残差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𝑟</m:t>
                    </m:r>
                  </m:oMath>
                </a14:m>
                <a:endParaRPr lang="zh-CN" altLang="en-US" sz="20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49" y="4045047"/>
                <a:ext cx="1292942" cy="377024"/>
              </a:xfrm>
              <a:prstGeom prst="rect">
                <a:avLst/>
              </a:prstGeom>
              <a:blipFill rotWithShape="0">
                <a:blip r:embed="rId4"/>
                <a:stretch>
                  <a:fillRect l="-9434" t="-13115" b="-32787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3138342" y="4513105"/>
            <a:ext cx="6532556" cy="438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  <a:sym typeface="Times New Roman" panose="02020603050405020304"/>
              </a:rPr>
              <a:t>参数的更新量与输入与预测残差的相关性有关。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78412" y="3392128"/>
                <a:ext cx="3087640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9405E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412" y="3392128"/>
                <a:ext cx="3087640" cy="5309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760738" y="5115359"/>
                <a:ext cx="4156779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38" y="5115359"/>
                <a:ext cx="4156779" cy="5868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842637" y="5687538"/>
                <a:ext cx="4382162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637" y="5687538"/>
                <a:ext cx="4382162" cy="58682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17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dirty="0" smtClean="0"/>
                  <a:t>L2</a:t>
                </a:r>
                <a:r>
                  <a:rPr lang="zh-CN" altLang="zh-CN" dirty="0" smtClean="0"/>
                  <a:t>损失</a:t>
                </a:r>
                <a:r>
                  <a:rPr lang="zh-CN" altLang="en-US" dirty="0" smtClean="0"/>
                  <a:t>：</a:t>
                </a:r>
                <a:r>
                  <a:rPr lang="zh-CN" altLang="zh-CN" dirty="0" smtClean="0"/>
                  <a:t>梯度</a:t>
                </a:r>
                <a:r>
                  <a:rPr lang="zh-CN" altLang="zh-CN" dirty="0"/>
                  <a:t>的绝对值为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 dirty="0"/>
                        </m:ctrlPr>
                      </m:dPr>
                      <m:e>
                        <m:r>
                          <a:rPr lang="en-US" altLang="zh-CN" i="1" dirty="0"/>
                          <m:t>𝑦</m:t>
                        </m:r>
                        <m:r>
                          <a:rPr lang="zh-CN" altLang="en-US" i="1" dirty="0"/>
                          <m:t>−</m:t>
                        </m:r>
                        <m:acc>
                          <m:accPr>
                            <m:chr m:val="̂"/>
                            <m:ctrlPr>
                              <a:rPr lang="zh-CN" altLang="zh-CN" i="1" dirty="0"/>
                            </m:ctrlPr>
                          </m:accPr>
                          <m:e>
                            <m:r>
                              <a:rPr lang="en-US" altLang="zh-CN" i="1" dirty="0"/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dirty="0" smtClean="0"/>
                  <a:t>。</a:t>
                </a:r>
                <a:r>
                  <a:rPr lang="zh-CN" altLang="zh-CN" dirty="0" smtClean="0"/>
                  <a:t>随</a:t>
                </a:r>
                <a:r>
                  <a:rPr lang="zh-CN" altLang="zh-CN" dirty="0"/>
                  <a:t>损失增大而增大</a:t>
                </a:r>
                <a:r>
                  <a:rPr lang="zh-CN" altLang="zh-CN" dirty="0" smtClean="0"/>
                  <a:t>，损失</a:t>
                </a:r>
                <a:r>
                  <a:rPr lang="zh-CN" altLang="zh-CN" dirty="0"/>
                  <a:t>趋于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时梯度也减小。这使得在训练结束时，使用采用</a:t>
                </a:r>
                <a:r>
                  <a:rPr lang="en-US" altLang="zh-CN" dirty="0"/>
                  <a:t>L2</a:t>
                </a:r>
                <a:r>
                  <a:rPr lang="zh-CN" altLang="zh-CN" dirty="0"/>
                  <a:t>损失的模型的结果会更精确。即使固定学习率，函数也能较快取得最小值</a:t>
                </a:r>
                <a:r>
                  <a:rPr lang="zh-CN" altLang="zh-CN" dirty="0" smtClean="0"/>
                  <a:t>。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dirty="0"/>
                  <a:t>L1</a:t>
                </a:r>
                <a:r>
                  <a:rPr lang="zh-CN" altLang="zh-CN" dirty="0" smtClean="0"/>
                  <a:t>损失</a:t>
                </a:r>
                <a:r>
                  <a:rPr lang="zh-CN" altLang="en-US" dirty="0" smtClean="0"/>
                  <a:t>：</a:t>
                </a:r>
                <a:r>
                  <a:rPr lang="zh-CN" altLang="zh-CN" dirty="0" smtClean="0"/>
                  <a:t>梯度</a:t>
                </a:r>
                <a:r>
                  <a:rPr lang="zh-CN" altLang="zh-CN" dirty="0"/>
                  <a:t>的绝对值始终为</a:t>
                </a:r>
                <a:r>
                  <a:rPr lang="en-US" altLang="zh-CN" dirty="0"/>
                  <a:t>1</a:t>
                </a:r>
                <a:r>
                  <a:rPr lang="zh-CN" altLang="zh-CN" dirty="0" smtClean="0"/>
                  <a:t>。即使</a:t>
                </a:r>
                <a:r>
                  <a:rPr lang="zh-CN" altLang="zh-CN" dirty="0"/>
                  <a:t>对于小的损失值</a:t>
                </a:r>
                <a:r>
                  <a:rPr lang="zh-CN" altLang="zh-CN" dirty="0" smtClean="0"/>
                  <a:t>，梯度</a:t>
                </a:r>
                <a:r>
                  <a:rPr lang="zh-CN" altLang="en-US" dirty="0" smtClean="0"/>
                  <a:t>也</a:t>
                </a:r>
                <a:r>
                  <a:rPr lang="zh-CN" altLang="zh-CN" dirty="0" smtClean="0"/>
                  <a:t>大。</a:t>
                </a:r>
                <a:r>
                  <a:rPr lang="zh-CN" altLang="zh-CN" dirty="0"/>
                  <a:t>这不利于函数的收敛和模型的学习，可能导致在快要结束时错过了最小</a:t>
                </a:r>
                <a:r>
                  <a:rPr lang="zh-CN" altLang="zh-CN" dirty="0" smtClean="0"/>
                  <a:t>点</a:t>
                </a:r>
                <a:r>
                  <a:rPr lang="zh-CN" altLang="en-US" dirty="0" smtClean="0"/>
                  <a:t>  </a:t>
                </a:r>
                <a:r>
                  <a:rPr lang="zh-CN" altLang="en-US" dirty="0" smtClean="0">
                    <a:sym typeface="Wingdings"/>
                  </a:rPr>
                  <a:t></a:t>
                </a:r>
                <a:r>
                  <a:rPr lang="en-US" altLang="zh-CN" dirty="0" smtClean="0">
                    <a:sym typeface="Wingdings"/>
                  </a:rPr>
                  <a:t> </a:t>
                </a:r>
                <a:r>
                  <a:rPr lang="zh-CN" altLang="zh-CN" dirty="0" smtClean="0"/>
                  <a:t>使用</a:t>
                </a:r>
                <a:r>
                  <a:rPr lang="zh-CN" altLang="zh-CN" dirty="0"/>
                  <a:t>变化的学习率，在损失接近最小值时降低学习</a:t>
                </a:r>
                <a:r>
                  <a:rPr lang="zh-CN" altLang="zh-CN" dirty="0" smtClean="0"/>
                  <a:t>率  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t="-1164" r="-3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损失函数对梯度的影响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84" y="3812584"/>
            <a:ext cx="7857640" cy="30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岭</a:t>
                </a:r>
                <a:r>
                  <a:rPr kumimoji="1" lang="zh-CN" altLang="en-US" dirty="0" smtClean="0"/>
                  <a:t>回归的目标函数：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kumimoji="1" lang="en-US" altLang="zh-CN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kumimoji="1" lang="en-US" altLang="zh-CN" b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𝒚</m:t>
                        </m:r>
                        <m:r>
                          <a:rPr kumimoji="1" lang="en-US" altLang="zh-CN" b="1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b="1" i="1">
                            <a:latin typeface="Cambria Math" charset="0"/>
                          </a:rPr>
                          <m:t>𝑿𝒘</m:t>
                        </m:r>
                      </m:e>
                    </m:d>
                    <m:r>
                      <a:rPr kumimoji="1" lang="en-US" altLang="zh-CN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kumimoji="1" lang="en-US" altLang="zh-CN" b="1" i="1">
                        <a:latin typeface="Cambria Math" charset="0"/>
                      </a:rPr>
                      <m:t>𝒘</m:t>
                    </m:r>
                  </m:oMath>
                </a14:m>
                <a:endParaRPr kumimoji="1" lang="en-US" altLang="zh-CN" dirty="0" smtClean="0"/>
              </a:p>
              <a:p>
                <a:r>
                  <a:rPr kumimoji="1" lang="zh-CN" altLang="en-US" dirty="0"/>
                  <a:t>目标</a:t>
                </a:r>
                <a:r>
                  <a:rPr kumimoji="1" lang="zh-CN" altLang="en-US" dirty="0" smtClean="0"/>
                  <a:t>函数的梯度：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zh-CN" altLang="en-US" dirty="0" smtClean="0"/>
                  <a:t>参数更新</a:t>
                </a:r>
                <a:r>
                  <a:rPr kumimoji="1" lang="zh-CN" altLang="en-US" dirty="0"/>
                  <a:t>：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岭回归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557528" y="2619262"/>
                <a:ext cx="7190173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 i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𝑿</m:t>
                      </m:r>
                      <m:r>
                        <a:rPr lang="en-US" altLang="zh-CN" sz="2800" b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  <m:r>
                        <a:rPr kumimoji="1" lang="en-US" altLang="zh-CN" sz="2800" b="1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λ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28" y="2619262"/>
                <a:ext cx="7190173" cy="9285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840251" y="4432458"/>
                <a:ext cx="4156779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251" y="4432458"/>
                <a:ext cx="4156779" cy="5868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22150" y="5004637"/>
                <a:ext cx="5998630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𝑿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800" b="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λ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50" y="5004637"/>
                <a:ext cx="5998630" cy="5868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0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77450" cy="5237271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dirty="0" smtClean="0"/>
              <a:t>梯度的计算：计算</a:t>
            </a:r>
            <a:r>
              <a:rPr kumimoji="1" lang="zh-CN" altLang="en-US" dirty="0"/>
              <a:t>梯度时需用到每个训练样本，当样本数目很多时，计算费用高：随机梯度下降、小批量梯度</a:t>
            </a:r>
            <a:r>
              <a:rPr kumimoji="1" lang="zh-CN" altLang="en-US" dirty="0" smtClean="0"/>
              <a:t>下降</a:t>
            </a:r>
            <a:endParaRPr kumimoji="1" lang="en-US" altLang="zh-CN" dirty="0" smtClean="0"/>
          </a:p>
          <a:p>
            <a:pPr marL="628650" lvl="1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dirty="0" smtClean="0"/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dirty="0" smtClean="0"/>
              <a:t>动量：比梯度更好的移动方向</a:t>
            </a:r>
            <a:endParaRPr kumimoji="1" lang="en-US" altLang="zh-CN" dirty="0" smtClean="0"/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dirty="0"/>
          </a:p>
          <a:p>
            <a:pPr marL="457200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dirty="0"/>
              <a:t>学习</a:t>
            </a:r>
            <a:r>
              <a:rPr kumimoji="1" lang="zh-CN" altLang="en-US" dirty="0" smtClean="0"/>
              <a:t>率：</a:t>
            </a:r>
            <a:endParaRPr kumimoji="1" lang="en-US" altLang="zh-CN" dirty="0" smtClean="0"/>
          </a:p>
          <a:p>
            <a:pPr marL="1085850" lvl="2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太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小，收敛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慢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085850" lvl="2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率太大，不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收敛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085850" lvl="2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各参数公用一个学习率：特征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缩放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085850" lvl="2" indent="-457200">
              <a:lnSpc>
                <a:spcPct val="120000"/>
              </a:lnSpc>
              <a:buFont typeface="Wingdings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自适应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率</a:t>
            </a:r>
            <a:endParaRPr kumimoji="1" lang="en-US" altLang="zh-CN" sz="24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28650" lvl="1" indent="-457200">
              <a:lnSpc>
                <a:spcPct val="120000"/>
              </a:lnSpc>
              <a:buFont typeface="Wingdings" charset="2"/>
              <a:buChar char="n"/>
            </a:pPr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梯度下降的高阶话题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404175" y="158524"/>
                <a:ext cx="4156779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altLang="zh-CN" sz="28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175" y="158524"/>
                <a:ext cx="4156779" cy="5868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78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例：小批处理梯度下降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3984" y="3928359"/>
                <a:ext cx="3542886" cy="236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批处理梯度下降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𝑏𝑎𝑡h𝑠𝑖𝑧𝑒</m:t>
                    </m:r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= </m:t>
                    </m:r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= 1500</m:t>
                    </m:r>
                  </m:oMath>
                </a14:m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</a:p>
              <a:p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个迭代周期对模型参数只迭代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en-US" altLang="zh-CN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6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次迭代后目标函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数值（训练损失）的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下降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趋向平稳</a:t>
                </a:r>
                <a:endParaRPr kumimoji="1"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84" y="3928359"/>
                <a:ext cx="3542886" cy="2369880"/>
              </a:xfrm>
              <a:prstGeom prst="rect">
                <a:avLst/>
              </a:prstGeom>
              <a:blipFill rotWithShape="0">
                <a:blip r:embed="rId3"/>
                <a:stretch>
                  <a:fillRect l="-2577" t="-4370" r="-2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94785" y="3933637"/>
                <a:ext cx="3757128" cy="236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随机梯度下降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𝑏𝑎𝑡h𝑠𝑖𝑧𝑒</m:t>
                    </m:r>
                    <m:r>
                      <a:rPr kumimoji="1" lang="en-US" altLang="zh-CN" sz="24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=1</m:t>
                    </m:r>
                  </m:oMath>
                </a14:m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</a:p>
              <a:p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每处理一个样本会更新一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次模型参数</a:t>
                </a:r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目标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函数值的下降在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个迭代周期后就变得较为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平缓</a:t>
                </a:r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一个迭代周期耗时更多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85" y="3933637"/>
                <a:ext cx="3757128" cy="2369880"/>
              </a:xfrm>
              <a:prstGeom prst="rect">
                <a:avLst/>
              </a:prstGeom>
              <a:blipFill rotWithShape="0">
                <a:blip r:embed="rId4"/>
                <a:stretch>
                  <a:fillRect l="-2597" t="-4370" r="-1623" b="-3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259"/>
            <a:ext cx="3962400" cy="2679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84" y="1223259"/>
            <a:ext cx="3962400" cy="2705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84" y="1223259"/>
            <a:ext cx="3860800" cy="261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375098" y="3768296"/>
                <a:ext cx="3816901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小批量梯度下降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𝑏𝑎𝑡h𝑠𝑖𝑧𝑒</m:t>
                    </m:r>
                    <m:r>
                      <a:rPr kumimoji="1" lang="en-US" altLang="zh-CN" sz="2400" i="1" dirty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=10</m:t>
                    </m:r>
                  </m:oMath>
                </a14:m>
                <a:r>
                  <a:rPr kumimoji="1"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</a:p>
              <a:p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小批量）随机梯度下降的学习率可以在迭代过程中自我衰减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098" y="3768296"/>
                <a:ext cx="3816901" cy="1754326"/>
              </a:xfrm>
              <a:prstGeom prst="rect">
                <a:avLst/>
              </a:prstGeom>
              <a:blipFill rotWithShape="0">
                <a:blip r:embed="rId8"/>
                <a:stretch>
                  <a:fillRect l="-2556" t="-5903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54610" y="6405070"/>
            <a:ext cx="9832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https://tangshusen.me/Dive-into-DL-PyTorch/#/chapter07_optimization/7.3_minibatch-sgd</a:t>
            </a:r>
          </a:p>
        </p:txBody>
      </p:sp>
    </p:spTree>
    <p:extLst>
      <p:ext uri="{BB962C8B-B14F-4D97-AF65-F5344CB8AC3E}">
        <p14:creationId xmlns:p14="http://schemas.microsoft.com/office/powerpoint/2010/main" val="14880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8001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7670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6066662" y="4091438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4331794" y="4079736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826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934328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90429" y="849149"/>
            <a:ext cx="10752465" cy="5237271"/>
          </a:xfrm>
        </p:spPr>
        <p:txBody>
          <a:bodyPr/>
          <a:lstStyle/>
          <a:p>
            <a:r>
              <a:rPr kumimoji="1" lang="zh-CN" altLang="en-US" dirty="0" smtClean="0"/>
              <a:t>梯度下降法在有些地方（</a:t>
            </a:r>
            <a:r>
              <a:rPr kumimoji="1" lang="en-US" altLang="zh-CN" dirty="0" smtClean="0"/>
              <a:t>Hessian</a:t>
            </a:r>
            <a:r>
              <a:rPr kumimoji="1" lang="zh-CN" altLang="en-US" dirty="0" smtClean="0"/>
              <a:t>矩阵病态）进展缓慢</a:t>
            </a:r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2124809" y="1938565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750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935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353408" y="1830419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086599" y="1820384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目标函数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722531" y="6156682"/>
                <a:ext cx="5195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网络参数</a:t>
                </a:r>
                <a:r>
                  <a:rPr lang="en-US" altLang="zh-TW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𝑤</m:t>
                    </m:r>
                  </m:oMath>
                </a14:m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31" y="6156682"/>
                <a:ext cx="5195774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737390" y="1974273"/>
            <a:ext cx="2549506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平坦区域很慢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243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陷入局部最小值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2533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940576" y="5387241"/>
                <a:ext cx="1846967" cy="4531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576" y="5387241"/>
                <a:ext cx="1846967" cy="4531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4015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844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陷入鞍点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8211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6227879" y="3310039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4555610" y="2497493"/>
            <a:ext cx="456533" cy="14715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085916" y="5321862"/>
                <a:ext cx="2126544" cy="4531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916" y="5321862"/>
                <a:ext cx="2126544" cy="4531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299128" y="4508508"/>
                <a:ext cx="2089392" cy="45313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128" y="4508508"/>
                <a:ext cx="2089392" cy="4531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2718211" y="58760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4230139" y="587030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58605" y="584585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899850" y="585405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81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动量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惯性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物理世界中</a:t>
            </a:r>
            <a:r>
              <a:rPr lang="zh-TW" altLang="en-US" dirty="0" smtClean="0"/>
              <a:t> 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2420815" y="2519137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36685" y="1896208"/>
                  <a:pt x="1019908" y="2356339"/>
                </a:cubicBezTo>
                <a:cubicBezTo>
                  <a:pt x="1603131" y="2816470"/>
                  <a:pt x="2872154" y="2631831"/>
                  <a:pt x="3499339" y="2760785"/>
                </a:cubicBezTo>
                <a:cubicBezTo>
                  <a:pt x="4126524" y="2889739"/>
                  <a:pt x="4396154" y="3156439"/>
                  <a:pt x="4783016" y="3130062"/>
                </a:cubicBezTo>
                <a:cubicBezTo>
                  <a:pt x="5169878" y="3103685"/>
                  <a:pt x="5506916" y="2725615"/>
                  <a:pt x="5820508" y="2602523"/>
                </a:cubicBezTo>
                <a:cubicBezTo>
                  <a:pt x="6134100" y="2479431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579076" y="238420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120661" y="447090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179650" y="462326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053861" y="3152183"/>
            <a:ext cx="316523" cy="11078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4952996" y="4892428"/>
            <a:ext cx="800646" cy="648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7905011" y="4693610"/>
            <a:ext cx="495842" cy="1460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52996" y="2812455"/>
            <a:ext cx="508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在梯度下降中加入该</a:t>
            </a:r>
            <a:r>
              <a:rPr lang="zh-CN" altLang="en-US" sz="2800" smtClean="0">
                <a:latin typeface="Microsoft YaHei" charset="-122"/>
                <a:ea typeface="Microsoft YaHei" charset="-122"/>
                <a:cs typeface="Microsoft YaHei" charset="-122"/>
              </a:rPr>
              <a:t>性质？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86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回忆：朴素梯度下降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2946175" y="2717227"/>
            <a:ext cx="1709005" cy="62324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4643857" y="3337492"/>
            <a:ext cx="908500" cy="683399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5484583" y="3992290"/>
            <a:ext cx="49277" cy="109603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4719781" y="4979154"/>
            <a:ext cx="780335" cy="97413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2386211" y="4817963"/>
            <a:ext cx="69019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2395194" y="4319804"/>
            <a:ext cx="69019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1998068" y="2334993"/>
            <a:ext cx="948106" cy="3822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785041" y="2032345"/>
                <a:ext cx="305532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初始位置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(1)</m:t>
                        </m:r>
                      </m:sup>
                    </m:sSup>
                  </m:oMath>
                </a14:m>
                <a:endParaRPr lang="zh-TW" altLang="en-US" sz="2400" baseline="-25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41" y="2032345"/>
                <a:ext cx="3055326" cy="476990"/>
              </a:xfrm>
              <a:prstGeom prst="rect">
                <a:avLst/>
              </a:prstGeom>
              <a:blipFill rotWithShape="0">
                <a:blip r:embed="rId3"/>
                <a:stretch>
                  <a:fillRect l="-2994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785040" y="2619829"/>
                <a:ext cx="517531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(1)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040" y="2619829"/>
                <a:ext cx="5175312" cy="476990"/>
              </a:xfrm>
              <a:prstGeom prst="rect">
                <a:avLst/>
              </a:prstGeom>
              <a:blipFill rotWithShape="0">
                <a:blip r:embed="rId4"/>
                <a:stretch>
                  <a:fillRect l="-1767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786506" y="3221047"/>
                <a:ext cx="4169019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- </a:t>
                </a:r>
                <a14:m>
                  <m:oMath xmlns:m="http://schemas.openxmlformats.org/officeDocument/2006/math">
                    <m:r>
                      <a:rPr lang="el-GR" altLang="zh-TW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06" y="3221047"/>
                <a:ext cx="4169019" cy="476990"/>
              </a:xfrm>
              <a:prstGeom prst="rect">
                <a:avLst/>
              </a:prstGeom>
              <a:blipFill rotWithShape="0">
                <a:blip r:embed="rId5"/>
                <a:stretch>
                  <a:fillRect l="-2193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801666" y="3779119"/>
                <a:ext cx="399317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666" y="3779119"/>
                <a:ext cx="3993172" cy="476990"/>
              </a:xfrm>
              <a:prstGeom prst="rect">
                <a:avLst/>
              </a:prstGeom>
              <a:blipFill rotWithShape="0">
                <a:blip r:embed="rId6"/>
                <a:stretch>
                  <a:fillRect l="-244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803131" y="4356070"/>
                <a:ext cx="4169019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– </a:t>
                </a:r>
                <a14:m>
                  <m:oMath xmlns:m="http://schemas.openxmlformats.org/officeDocument/2006/math">
                    <m:r>
                      <a:rPr lang="el-GR" altLang="zh-TW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131" y="4356070"/>
                <a:ext cx="4169019" cy="476990"/>
              </a:xfrm>
              <a:prstGeom prst="rect">
                <a:avLst/>
              </a:prstGeom>
              <a:blipFill rotWithShape="0">
                <a:blip r:embed="rId7"/>
                <a:stretch>
                  <a:fillRect l="-219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 flipH="1" flipV="1">
            <a:off x="4176380" y="2974971"/>
            <a:ext cx="500337" cy="34967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5533859" y="3445571"/>
            <a:ext cx="18498" cy="53603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5511055" y="4414030"/>
            <a:ext cx="412353" cy="5662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076407" y="4576469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动量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3085390" y="4110060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梯度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字方塊 39"/>
          <p:cNvSpPr txBox="1"/>
          <p:nvPr/>
        </p:nvSpPr>
        <p:spPr>
          <a:xfrm rot="5400000">
            <a:off x="8139158" y="4897436"/>
            <a:ext cx="775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Microsoft YaHei" charset="-122"/>
                <a:ea typeface="Microsoft YaHei" charset="-122"/>
                <a:cs typeface="Microsoft YaHei" charset="-122"/>
              </a:rPr>
              <a:t>……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2613519" y="2792156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519" y="2792156"/>
                <a:ext cx="689088" cy="4769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154829" y="3333998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829" y="3333998"/>
                <a:ext cx="689088" cy="47699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4928647" y="3961866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647" y="3961866"/>
                <a:ext cx="689088" cy="4769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4852444" y="4800206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4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444" y="4800206"/>
                <a:ext cx="689088" cy="4769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2191956" y="1994786"/>
                <a:ext cx="1078707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956" y="1994786"/>
                <a:ext cx="1078707" cy="47699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385505" y="2678234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505" y="2678234"/>
                <a:ext cx="689088" cy="47699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5590688" y="3462030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88" y="3462030"/>
                <a:ext cx="689088" cy="47699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690094" y="4518580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094" y="4518580"/>
                <a:ext cx="689088" cy="47699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橢圓 51"/>
          <p:cNvSpPr/>
          <p:nvPr/>
        </p:nvSpPr>
        <p:spPr>
          <a:xfrm>
            <a:off x="2837389" y="2623703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6786506" y="5424593"/>
                <a:ext cx="4169019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迭代，直到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≈0</m:t>
                    </m:r>
                  </m:oMath>
                </a14:m>
                <a:endParaRPr lang="zh-TW" altLang="en-US" sz="2400" baseline="-25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06" y="5424593"/>
                <a:ext cx="4169019" cy="476990"/>
              </a:xfrm>
              <a:prstGeom prst="rect">
                <a:avLst/>
              </a:prstGeom>
              <a:blipFill rotWithShape="0">
                <a:blip r:embed="rId16"/>
                <a:stretch>
                  <a:fillRect l="-219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44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  <p:bldP spid="29" grpId="0"/>
      <p:bldP spid="20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8" grpId="0"/>
      <p:bldP spid="49" grpId="0"/>
      <p:bldP spid="50" grpId="0"/>
      <p:bldP spid="51" grpId="0"/>
      <p:bldP spid="52" grpId="0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197328" cy="5237271"/>
          </a:xfrm>
        </p:spPr>
        <p:txBody>
          <a:bodyPr/>
          <a:lstStyle/>
          <a:p>
            <a:r>
              <a:rPr kumimoji="1" lang="zh-CN" altLang="en-US" dirty="0" smtClean="0"/>
              <a:t>可通过散点图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相关系数初步检查目标与特征之间是否符合线性关系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数据分析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83" y="2005730"/>
            <a:ext cx="3659696" cy="2522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219" y="2005730"/>
            <a:ext cx="3659696" cy="2522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95" y="2005730"/>
            <a:ext cx="3659696" cy="2522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4528340"/>
            <a:ext cx="3827220" cy="24886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119848" y="4843346"/>
            <a:ext cx="7721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产品销量（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sales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）与电视广告费用（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TV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）以及广播广告费用（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radio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）线性相关程度较高，相关系数大于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0.5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kumimoji="1"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产品销量（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sales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）与报纸广告费用（</a:t>
            </a:r>
            <a:r>
              <a:rPr kumimoji="1"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newspaper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）线性相关程度不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高（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相关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系数小于</a:t>
            </a:r>
            <a:r>
              <a:rPr kumimoji="1"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0.3 </a:t>
            </a:r>
            <a:r>
              <a:rPr kumimoji="1"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）。</a:t>
            </a:r>
            <a:endParaRPr kumimoji="1"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903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移动方向：动量法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629129" y="1476384"/>
                <a:ext cx="258054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初始位置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29" y="1476384"/>
                <a:ext cx="2580542" cy="476990"/>
              </a:xfrm>
              <a:prstGeom prst="rect">
                <a:avLst/>
              </a:prstGeom>
              <a:blipFill rotWithShape="0">
                <a:blip r:embed="rId3"/>
                <a:stretch>
                  <a:fillRect l="-3538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613096" y="2216298"/>
                <a:ext cx="399317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096" y="2216298"/>
                <a:ext cx="3993172" cy="476990"/>
              </a:xfrm>
              <a:prstGeom prst="rect">
                <a:avLst/>
              </a:prstGeom>
              <a:blipFill rotWithShape="0">
                <a:blip r:embed="rId4"/>
                <a:stretch>
                  <a:fillRect l="-244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72278" y="3226953"/>
                <a:ext cx="336012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78" y="3226953"/>
                <a:ext cx="3360126" cy="476990"/>
              </a:xfrm>
              <a:prstGeom prst="rect">
                <a:avLst/>
              </a:prstGeom>
              <a:blipFill rotWithShape="0">
                <a:blip r:embed="rId5"/>
                <a:stretch>
                  <a:fillRect l="-2722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6625909" y="4253905"/>
                <a:ext cx="399317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4253905"/>
                <a:ext cx="3993172" cy="476990"/>
              </a:xfrm>
              <a:prstGeom prst="rect">
                <a:avLst/>
              </a:prstGeom>
              <a:blipFill rotWithShape="0">
                <a:blip r:embed="rId6"/>
                <a:stretch>
                  <a:fillRect l="-244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6625909" y="851226"/>
                <a:ext cx="320093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(0)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</m:t>
                    </m:r>
                    <m:r>
                      <a:rPr lang="en-US" altLang="zh-TW" sz="2400" b="1" i="1" dirty="0" smtClean="0">
                        <a:latin typeface="Cambria Math" charset="0"/>
                      </a:rPr>
                      <m:t>𝟎</m:t>
                    </m:r>
                  </m:oMath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851226"/>
                <a:ext cx="3200936" cy="476990"/>
              </a:xfrm>
              <a:prstGeom prst="rect">
                <a:avLst/>
              </a:prstGeom>
              <a:blipFill rotWithShape="0">
                <a:blip r:embed="rId7"/>
                <a:stretch>
                  <a:fillRect l="-3048" t="-7692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6610622" y="2702434"/>
                <a:ext cx="4798639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 </m:t>
                    </m:r>
                    <m:r>
                      <a:rPr lang="en-US" altLang="zh-TW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(0)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− </m:t>
                    </m:r>
                    <m:r>
                      <a:rPr lang="el-GR" altLang="zh-TW" sz="2400" i="1" dirty="0">
                        <a:latin typeface="Cambria Math" charset="0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622" y="2702434"/>
                <a:ext cx="4798639" cy="476990"/>
              </a:xfrm>
              <a:prstGeom prst="rect">
                <a:avLst/>
              </a:prstGeom>
              <a:blipFill rotWithShape="0">
                <a:blip r:embed="rId8"/>
                <a:stretch>
                  <a:fillRect l="-1904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6619139" y="4656993"/>
                <a:ext cx="5009610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</m:t>
                    </m:r>
                    <m:r>
                      <a:rPr lang="en-US" altLang="zh-TW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− </m:t>
                    </m:r>
                    <m:r>
                      <a:rPr lang="el-GR" altLang="zh-TW" sz="2400" i="1" dirty="0">
                        <a:latin typeface="Cambria Math" charset="0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39" y="4656993"/>
                <a:ext cx="5009610" cy="476990"/>
              </a:xfrm>
              <a:prstGeom prst="rect">
                <a:avLst/>
              </a:prstGeom>
              <a:blipFill rotWithShape="0">
                <a:blip r:embed="rId9"/>
                <a:stretch>
                  <a:fillRect l="-194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625909" y="5119587"/>
                <a:ext cx="336012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5119587"/>
                <a:ext cx="3360126" cy="476990"/>
              </a:xfrm>
              <a:prstGeom prst="rect">
                <a:avLst/>
              </a:prstGeom>
              <a:blipFill rotWithShape="0">
                <a:blip r:embed="rId10"/>
                <a:stretch>
                  <a:fillRect l="-2904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/>
          <p:nvPr/>
        </p:nvCxnSpPr>
        <p:spPr>
          <a:xfrm>
            <a:off x="3006052" y="3044389"/>
            <a:ext cx="1286264" cy="46908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4280402" y="3512568"/>
            <a:ext cx="879813" cy="99140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5157384" y="4460694"/>
            <a:ext cx="27722" cy="1246214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4752311" y="5706909"/>
            <a:ext cx="389211" cy="1048509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1976433" y="5277806"/>
            <a:ext cx="69019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1976433" y="4746765"/>
            <a:ext cx="69019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67581" y="2607233"/>
            <a:ext cx="948106" cy="3822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H="1" flipV="1">
            <a:off x="4228878" y="3038035"/>
            <a:ext cx="32860" cy="4432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5157385" y="4059418"/>
            <a:ext cx="450017" cy="3936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5227232" y="5641540"/>
            <a:ext cx="323690" cy="342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2666629" y="5036312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移动量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666629" y="4537021"/>
            <a:ext cx="192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梯度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2579019" y="2978100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019" y="2978100"/>
                <a:ext cx="689088" cy="47699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667986" y="3536864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986" y="3536864"/>
                <a:ext cx="689088" cy="47699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4431205" y="4191936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205" y="4191936"/>
                <a:ext cx="689088" cy="47699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570718" y="5185828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18" y="5185828"/>
                <a:ext cx="689088" cy="47699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467216" y="2400300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216" y="2400300"/>
                <a:ext cx="689088" cy="47699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028347" y="2572537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347" y="2572537"/>
                <a:ext cx="689088" cy="47699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5512977" y="3639799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977" y="3639799"/>
                <a:ext cx="689088" cy="47699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5505853" y="5381294"/>
                <a:ext cx="68908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53" y="5381294"/>
                <a:ext cx="689088" cy="47699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橢圓 53"/>
          <p:cNvSpPr/>
          <p:nvPr/>
        </p:nvSpPr>
        <p:spPr>
          <a:xfrm>
            <a:off x="2806902" y="2895943"/>
            <a:ext cx="180000" cy="180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/>
          <p:cNvCxnSpPr/>
          <p:nvPr/>
        </p:nvCxnSpPr>
        <p:spPr>
          <a:xfrm>
            <a:off x="4293123" y="3495864"/>
            <a:ext cx="1008308" cy="39073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252929" y="3512688"/>
            <a:ext cx="78777" cy="747717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5170403" y="4503974"/>
            <a:ext cx="761038" cy="86574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H="1">
            <a:off x="4495615" y="4492400"/>
            <a:ext cx="623423" cy="440470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H="1" flipV="1">
            <a:off x="4807326" y="5618034"/>
            <a:ext cx="311713" cy="23507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5191257" y="5706909"/>
            <a:ext cx="30800" cy="1044483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6734789" y="5581463"/>
            <a:ext cx="4668976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移动量不仅与梯度有关，还与前一时刻的移动量有关。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1962881" y="5776486"/>
            <a:ext cx="69019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2666629" y="5535603"/>
            <a:ext cx="303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上一时刻的移动量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2133377" y="1542088"/>
            <a:ext cx="422386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动量：上一时刻的动量减去当前的梯度</a:t>
            </a:r>
            <a:endParaRPr lang="zh-TW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2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85" grpId="0" animBg="1"/>
      <p:bldP spid="57" grpId="0"/>
      <p:bldP spid="5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5800487" cy="5237271"/>
              </a:xfrm>
            </p:spPr>
            <p:txBody>
              <a:bodyPr/>
              <a:lstStyle/>
              <a:p>
                <a:r>
                  <a:rPr lang="zh-CN" altLang="en-US" dirty="0"/>
                  <a:t>事实上，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𝒗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dirty="0"/>
                  <a:t> </a:t>
                </a:r>
                <a:r>
                  <a:rPr lang="zh-CN" altLang="en-US" dirty="0"/>
                  <a:t>为之前所有梯度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0</m:t>
                        </m:r>
                        <m:r>
                          <a:rPr lang="en-US" altLang="zh-TW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TW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  <m:r>
                          <a:rPr lang="en-US" altLang="zh-TW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i="1">
                        <a:latin typeface="Cambria Math" charset="0"/>
                      </a:rPr>
                      <m:t>, …</m:t>
                    </m:r>
                    <m:sSup>
                      <m:sSup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的加权和</a:t>
                </a:r>
                <a:endParaRPr lang="zh-TW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5800487" cy="5237271"/>
              </a:xfrm>
              <a:blipFill rotWithShape="0">
                <a:blip r:embed="rId3"/>
                <a:stretch>
                  <a:fillRect l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动量法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57"/>
              <p:cNvSpPr txBox="1"/>
              <p:nvPr/>
            </p:nvSpPr>
            <p:spPr>
              <a:xfrm>
                <a:off x="-103592" y="2717686"/>
                <a:ext cx="258054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0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592" y="2717686"/>
                <a:ext cx="2580542" cy="4769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59"/>
              <p:cNvSpPr txBox="1"/>
              <p:nvPr/>
            </p:nvSpPr>
            <p:spPr>
              <a:xfrm>
                <a:off x="393988" y="3177588"/>
                <a:ext cx="4570919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(1)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(0)</m:t>
                          </m:r>
                        </m:sup>
                      </m:sSup>
                      <m:r>
                        <a:rPr lang="en-US" altLang="zh-TW" sz="2400" i="1" dirty="0">
                          <a:latin typeface="Cambria Math" charset="0"/>
                        </a:rPr>
                        <m:t>−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</a:rPr>
                        <m:t>−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3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88" y="3177588"/>
                <a:ext cx="4570919" cy="4866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1"/>
              <p:cNvSpPr txBox="1"/>
              <p:nvPr/>
            </p:nvSpPr>
            <p:spPr>
              <a:xfrm>
                <a:off x="91061" y="3747226"/>
                <a:ext cx="6339663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400" i="1" dirty="0">
                          <a:latin typeface="Cambria Math" charset="0"/>
                        </a:rPr>
                        <m:t>−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charset="0"/>
                        </a:rPr>
                        <m:t>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1" y="3747226"/>
                <a:ext cx="6339663" cy="486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字方塊 62"/>
          <p:cNvSpPr txBox="1"/>
          <p:nvPr/>
        </p:nvSpPr>
        <p:spPr>
          <a:xfrm rot="5400000">
            <a:off x="1068641" y="4302929"/>
            <a:ext cx="79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61"/>
              <p:cNvSpPr txBox="1"/>
              <p:nvPr/>
            </p:nvSpPr>
            <p:spPr>
              <a:xfrm>
                <a:off x="48230" y="4484394"/>
                <a:ext cx="4044062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−1)</m:t>
                          </m:r>
                        </m:sup>
                      </m:sSup>
                      <m:r>
                        <a:rPr lang="en-US" altLang="zh-TW" sz="2400" i="1" dirty="0">
                          <a:latin typeface="Cambria Math" charset="0"/>
                        </a:rPr>
                        <m:t>−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37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0" y="4484394"/>
                <a:ext cx="4044062" cy="4932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53841" y="5604291"/>
                <a:ext cx="2626040" cy="1167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</a:rPr>
                        <m:t>−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is-IS" altLang="zh-TW" sz="2400" i="1" dirty="0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dirty="0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TW" sz="2400" b="0" i="1" dirty="0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dirty="0" smtClean="0">
                              <a:latin typeface="Cambria Math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is-IS" altLang="zh-TW" sz="240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TW" sz="2400" b="0" i="1" dirty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TW" sz="2400" b="0" i="1" dirty="0" smtClean="0">
                                  <a:latin typeface="Cambria Math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TW" sz="240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41" y="5604291"/>
                <a:ext cx="2626040" cy="116794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61"/>
              <p:cNvSpPr txBox="1"/>
              <p:nvPr/>
            </p:nvSpPr>
            <p:spPr>
              <a:xfrm>
                <a:off x="614181" y="5099022"/>
                <a:ext cx="5603664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r>
                        <a:rPr lang="en-US" altLang="zh-TW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d>
                        <m:dPr>
                          <m:ctrlPr>
                            <a:rPr lang="is-IS" altLang="zh-TW" sz="24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TW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−2)</m:t>
                              </m:r>
                            </m:sup>
                          </m:sSup>
                          <m:r>
                            <a:rPr lang="en-US" altLang="zh-TW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 </m:t>
                          </m:r>
                          <m:r>
                            <a:rPr lang="el-GR" altLang="zh-TW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𝜂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dirty="0">
                          <a:latin typeface="Cambria Math" charset="0"/>
                        </a:rPr>
                        <m:t>− </m:t>
                      </m:r>
                      <m:r>
                        <a:rPr lang="el-GR" altLang="zh-TW" sz="2400" i="1" dirty="0">
                          <a:latin typeface="Cambria Math" charset="0"/>
                        </a:rPr>
                        <m:t>𝜂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7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81" y="5099022"/>
                <a:ext cx="5603664" cy="50917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18"/>
              <p:cNvSpPr txBox="1"/>
              <p:nvPr/>
            </p:nvSpPr>
            <p:spPr>
              <a:xfrm>
                <a:off x="6629129" y="1476384"/>
                <a:ext cx="258054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初始位置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8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29" y="1476384"/>
                <a:ext cx="2580542" cy="476990"/>
              </a:xfrm>
              <a:prstGeom prst="rect">
                <a:avLst/>
              </a:prstGeom>
              <a:blipFill rotWithShape="0">
                <a:blip r:embed="rId10"/>
                <a:stretch>
                  <a:fillRect l="-3538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25"/>
              <p:cNvSpPr txBox="1"/>
              <p:nvPr/>
            </p:nvSpPr>
            <p:spPr>
              <a:xfrm>
                <a:off x="6613096" y="2216298"/>
                <a:ext cx="399317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49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096" y="2216298"/>
                <a:ext cx="3993172" cy="476990"/>
              </a:xfrm>
              <a:prstGeom prst="rect">
                <a:avLst/>
              </a:prstGeom>
              <a:blipFill rotWithShape="0">
                <a:blip r:embed="rId11"/>
                <a:stretch>
                  <a:fillRect l="-244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27"/>
              <p:cNvSpPr txBox="1"/>
              <p:nvPr/>
            </p:nvSpPr>
            <p:spPr>
              <a:xfrm>
                <a:off x="6572278" y="3226953"/>
                <a:ext cx="336012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0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78" y="3226953"/>
                <a:ext cx="3360126" cy="476990"/>
              </a:xfrm>
              <a:prstGeom prst="rect">
                <a:avLst/>
              </a:prstGeom>
              <a:blipFill rotWithShape="0">
                <a:blip r:embed="rId12"/>
                <a:stretch>
                  <a:fillRect l="-2722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28"/>
              <p:cNvSpPr txBox="1"/>
              <p:nvPr/>
            </p:nvSpPr>
            <p:spPr>
              <a:xfrm>
                <a:off x="6625909" y="4253905"/>
                <a:ext cx="3993172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处的梯度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1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4253905"/>
                <a:ext cx="3993172" cy="476990"/>
              </a:xfrm>
              <a:prstGeom prst="rect">
                <a:avLst/>
              </a:prstGeom>
              <a:blipFill rotWithShape="0">
                <a:blip r:embed="rId13"/>
                <a:stretch>
                  <a:fillRect l="-2443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29"/>
              <p:cNvSpPr txBox="1"/>
              <p:nvPr/>
            </p:nvSpPr>
            <p:spPr>
              <a:xfrm>
                <a:off x="6625909" y="851226"/>
                <a:ext cx="320093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(0)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</m:t>
                    </m:r>
                    <m:r>
                      <a:rPr lang="en-US" altLang="zh-TW" sz="2400" b="1" i="1" dirty="0" smtClean="0">
                        <a:latin typeface="Cambria Math" charset="0"/>
                      </a:rPr>
                      <m:t>𝟎</m:t>
                    </m:r>
                  </m:oMath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2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851226"/>
                <a:ext cx="3200936" cy="476990"/>
              </a:xfrm>
              <a:prstGeom prst="rect">
                <a:avLst/>
              </a:prstGeom>
              <a:blipFill rotWithShape="0">
                <a:blip r:embed="rId14"/>
                <a:stretch>
                  <a:fillRect l="-3048" t="-7692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30"/>
              <p:cNvSpPr txBox="1"/>
              <p:nvPr/>
            </p:nvSpPr>
            <p:spPr>
              <a:xfrm>
                <a:off x="6610622" y="2702434"/>
                <a:ext cx="4798639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 </m:t>
                    </m:r>
                    <m:r>
                      <a:rPr lang="en-US" altLang="zh-TW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(0)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− </m:t>
                    </m:r>
                    <m:r>
                      <a:rPr lang="el-GR" altLang="zh-TW" sz="2400" i="1" dirty="0">
                        <a:latin typeface="Cambria Math" charset="0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622" y="2702434"/>
                <a:ext cx="4798639" cy="476990"/>
              </a:xfrm>
              <a:prstGeom prst="rect">
                <a:avLst/>
              </a:prstGeom>
              <a:blipFill rotWithShape="0">
                <a:blip r:embed="rId15"/>
                <a:stretch>
                  <a:fillRect l="-1904" t="-6329" b="-27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31"/>
              <p:cNvSpPr txBox="1"/>
              <p:nvPr/>
            </p:nvSpPr>
            <p:spPr>
              <a:xfrm>
                <a:off x="6619139" y="4656993"/>
                <a:ext cx="5009610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动量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=</m:t>
                    </m:r>
                    <m:r>
                      <a:rPr lang="en-US" altLang="zh-TW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− </m:t>
                    </m:r>
                    <m:r>
                      <a:rPr lang="el-GR" altLang="zh-TW" sz="2400" i="1" dirty="0">
                        <a:latin typeface="Cambria Math" charset="0"/>
                      </a:rPr>
                      <m:t>𝜂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𝒈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39" y="4656993"/>
                <a:ext cx="5009610" cy="476990"/>
              </a:xfrm>
              <a:prstGeom prst="rect">
                <a:avLst/>
              </a:prstGeom>
              <a:blipFill rotWithShape="0">
                <a:blip r:embed="rId16"/>
                <a:stretch>
                  <a:fillRect l="-1946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32"/>
              <p:cNvSpPr txBox="1"/>
              <p:nvPr/>
            </p:nvSpPr>
            <p:spPr>
              <a:xfrm>
                <a:off x="6625909" y="5119587"/>
                <a:ext cx="3360126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移到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 dirty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  <m:r>
                          <a:rPr lang="en-US" altLang="zh-TW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5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09" y="5119587"/>
                <a:ext cx="3360126" cy="476990"/>
              </a:xfrm>
              <a:prstGeom prst="rect">
                <a:avLst/>
              </a:prstGeom>
              <a:blipFill rotWithShape="0">
                <a:blip r:embed="rId17"/>
                <a:stretch>
                  <a:fillRect l="-2904" t="-6410" b="-294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字方塊 84"/>
          <p:cNvSpPr txBox="1"/>
          <p:nvPr/>
        </p:nvSpPr>
        <p:spPr>
          <a:xfrm>
            <a:off x="6734789" y="5581463"/>
            <a:ext cx="4668976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移动量不仅与梯度有关，还与前一时刻的移动量有关。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71955" y="6427661"/>
            <a:ext cx="254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负梯度的指数衰减平均</a:t>
            </a:r>
            <a:r>
              <a:rPr lang="zh-CN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71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37" grpId="0"/>
      <p:bldP spid="3" grpId="0"/>
      <p:bldP spid="47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138293" y="1957915"/>
                <a:ext cx="45726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位移</a:t>
                </a:r>
                <a:r>
                  <a:rPr lang="en-US" altLang="zh-TW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zh-TW" altLang="en-US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𝜕</m:t>
                    </m:r>
                    <m:r>
                      <a:rPr lang="en-US" altLang="zh-TW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r>
                      <a:rPr lang="zh-TW" altLang="en-US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∕</m:t>
                    </m:r>
                    <m:r>
                      <a:rPr lang="zh-TW" altLang="en-US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𝜕</m:t>
                    </m:r>
                    <m:r>
                      <a:rPr lang="en-US" altLang="zh-TW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𝑤</m:t>
                    </m:r>
                    <m:r>
                      <a:rPr lang="en-US" altLang="zh-TW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+ 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动量</a:t>
                </a:r>
                <a:endParaRPr lang="zh-TW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293" y="1957915"/>
                <a:ext cx="457263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133" t="-101316" b="-1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接點 51"/>
          <p:cNvCxnSpPr/>
          <p:nvPr/>
        </p:nvCxnSpPr>
        <p:spPr>
          <a:xfrm>
            <a:off x="8769157" y="4307839"/>
            <a:ext cx="0" cy="13204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4871542" y="4307840"/>
            <a:ext cx="0" cy="13323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6969082" y="5035084"/>
            <a:ext cx="0" cy="605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动量法</a:t>
            </a:r>
            <a:endParaRPr lang="zh-TW" altLang="en-US" dirty="0"/>
          </a:p>
        </p:txBody>
      </p:sp>
      <p:sp>
        <p:nvSpPr>
          <p:cNvPr id="4" name="手繪多邊形 3"/>
          <p:cNvSpPr/>
          <p:nvPr/>
        </p:nvSpPr>
        <p:spPr>
          <a:xfrm>
            <a:off x="2682073" y="2112737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70552" y="1888951"/>
                  <a:pt x="1019908" y="2356339"/>
                </a:cubicBezTo>
                <a:cubicBezTo>
                  <a:pt x="1569264" y="2823727"/>
                  <a:pt x="2748783" y="2663279"/>
                  <a:pt x="3296139" y="2804328"/>
                </a:cubicBezTo>
                <a:cubicBezTo>
                  <a:pt x="3843495" y="2945377"/>
                  <a:pt x="3781716" y="3192725"/>
                  <a:pt x="4304044" y="3202633"/>
                </a:cubicBezTo>
                <a:cubicBezTo>
                  <a:pt x="4826372" y="3212541"/>
                  <a:pt x="5427087" y="2737711"/>
                  <a:pt x="5820508" y="2602523"/>
                </a:cubicBezTo>
                <a:cubicBezTo>
                  <a:pt x="6213929" y="2467335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2386066" y="5655280"/>
            <a:ext cx="805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386066" y="2144234"/>
            <a:ext cx="0" cy="3511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73015" y="1881904"/>
            <a:ext cx="1508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目标函数</a:t>
            </a:r>
            <a:endParaRPr lang="zh-TW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6657767" y="471856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2787133" y="214423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3214740" y="5818792"/>
            <a:ext cx="591707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3214739" y="5498508"/>
            <a:ext cx="61899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8443863" y="390968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H="1">
            <a:off x="8273242" y="5479503"/>
            <a:ext cx="45912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8838392" y="5801394"/>
            <a:ext cx="342708" cy="419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5996767" y="6033715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zh-TW" altLang="en-US" sz="24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∕</a:t>
            </a:r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>
                <a:solidFill>
                  <a:srgbClr val="FF0000"/>
                </a:solidFill>
              </a:rPr>
              <a:t> = 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4540322" y="4149426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5007523" y="5482222"/>
            <a:ext cx="33983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5347354" y="5479504"/>
            <a:ext cx="848453" cy="15695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7100002" y="5833701"/>
            <a:ext cx="77724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3084497" y="2731773"/>
            <a:ext cx="0" cy="303879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2998623" y="555244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4763485" y="555211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6883886" y="55694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8670440" y="553377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6559481" y="854957"/>
            <a:ext cx="538495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仍然不能保证到达全局</a:t>
            </a:r>
            <a:r>
              <a:rPr lang="zh-CN" altLang="en-US" sz="2800" smtClean="0">
                <a:latin typeface="Microsoft YaHei" charset="-122"/>
                <a:ea typeface="Microsoft YaHei" charset="-122"/>
                <a:cs typeface="Microsoft YaHei" charset="-122"/>
              </a:rPr>
              <a:t>最小值，</a:t>
            </a:r>
            <a:r>
              <a:rPr lang="en-US" altLang="zh-TW" sz="2800" dirty="0" smtClean="0">
                <a:latin typeface="Microsoft YaHei" charset="-122"/>
                <a:ea typeface="Microsoft YaHei" charset="-122"/>
                <a:cs typeface="Microsoft YaHei" charset="-122"/>
              </a:rPr>
              <a:t>but </a:t>
            </a:r>
            <a:r>
              <a:rPr lang="en-US" altLang="zh-TW" sz="2800" dirty="0">
                <a:latin typeface="Microsoft YaHei" charset="-122"/>
                <a:ea typeface="Microsoft YaHei" charset="-122"/>
                <a:cs typeface="Microsoft YaHei" charset="-122"/>
              </a:rPr>
              <a:t>give some hope ……</a:t>
            </a:r>
            <a:endParaRPr lang="zh-TW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8" name="群組 77"/>
          <p:cNvGrpSpPr/>
          <p:nvPr/>
        </p:nvGrpSpPr>
        <p:grpSpPr>
          <a:xfrm>
            <a:off x="5306570" y="2813822"/>
            <a:ext cx="3968486" cy="1363780"/>
            <a:chOff x="4244734" y="2308754"/>
            <a:chExt cx="3968486" cy="1363780"/>
          </a:xfrm>
        </p:grpSpPr>
        <p:cxnSp>
          <p:nvCxnSpPr>
            <p:cNvPr id="28" name="直線單箭頭接點 27"/>
            <p:cNvCxnSpPr/>
            <p:nvPr/>
          </p:nvCxnSpPr>
          <p:spPr>
            <a:xfrm>
              <a:off x="4257783" y="3482737"/>
              <a:ext cx="690196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244734" y="2561247"/>
              <a:ext cx="690196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负梯度：</a:t>
                  </a:r>
                  <a:r>
                    <a:rPr lang="en-US" altLang="zh-TW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</m:t>
                      </m:r>
                      <m:r>
                        <a:rPr lang="zh-TW" altLang="en-US" sz="24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𝜕</m:t>
                      </m:r>
                      <m:r>
                        <a:rPr lang="en-US" altLang="zh-TW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𝐽</m:t>
                      </m:r>
                      <m:r>
                        <a:rPr lang="zh-TW" altLang="en-US" sz="24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∕</m:t>
                      </m:r>
                      <m:r>
                        <a:rPr lang="zh-TW" altLang="en-US" sz="24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𝜕</m:t>
                      </m:r>
                      <m:r>
                        <a:rPr lang="en-US" altLang="zh-TW" sz="24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𝑤</m:t>
                      </m:r>
                    </m:oMath>
                  </a14:m>
                  <a:endPara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91"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/>
            <p:cNvCxnSpPr/>
            <p:nvPr/>
          </p:nvCxnSpPr>
          <p:spPr>
            <a:xfrm>
              <a:off x="4257783" y="3038871"/>
              <a:ext cx="690196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955188" y="2754441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动量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947979" y="3210869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真正的移动量</a:t>
              </a:r>
              <a:endParaRPr lang="zh-TW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7100002" y="5525983"/>
            <a:ext cx="77724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8814322" y="5476592"/>
            <a:ext cx="652424" cy="1119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5038278" y="5823538"/>
            <a:ext cx="1157528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0134" y="3218312"/>
            <a:ext cx="2318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下降初期</a:t>
            </a:r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时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，下降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方向一致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，能加速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80678" y="6326546"/>
            <a:ext cx="4558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下降中后期时，在局部最小值来回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震荡时，使得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更新幅度增大，跳出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陷阱。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529466" y="4068457"/>
            <a:ext cx="2150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在梯度改变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方时，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能够减少更新。</a:t>
            </a:r>
            <a:endParaRPr lang="en-US" altLang="zh-TW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90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55" grpId="0" animBg="1"/>
      <p:bldP spid="68" grpId="0"/>
      <p:bldP spid="37" grpId="0" animBg="1"/>
      <p:bldP spid="46" grpId="0" animBg="1"/>
      <p:bldP spid="47" grpId="0" animBg="1"/>
      <p:bldP spid="49" grpId="0" animBg="1"/>
      <p:bldP spid="50" grpId="0" animBg="1"/>
      <p:bldP spid="53" grpId="0" animBg="1"/>
      <p:bldP spid="13" grpId="0"/>
      <p:bldP spid="14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Nesterov</a:t>
            </a:r>
            <a:r>
              <a:rPr lang="zh-CN" altLang="en-US" dirty="0" smtClean="0"/>
              <a:t>动量法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r>
              <a:rPr kumimoji="1" lang="en-US" altLang="zh-CN" b="1" dirty="0" smtClean="0"/>
              <a:t>SGD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with</a:t>
            </a:r>
            <a:r>
              <a:rPr kumimoji="1" lang="zh-CN" altLang="en-US" b="1" dirty="0" smtClean="0"/>
              <a:t> </a:t>
            </a:r>
            <a:r>
              <a:rPr lang="en-US" altLang="zh-CN" b="1" dirty="0" err="1"/>
              <a:t>Nesterov</a:t>
            </a:r>
            <a:r>
              <a:rPr lang="en-US" altLang="zh-CN" b="1" dirty="0"/>
              <a:t> </a:t>
            </a:r>
            <a:r>
              <a:rPr lang="en-US" altLang="zh-CN" b="1" dirty="0" smtClean="0"/>
              <a:t>Momentum</a:t>
            </a:r>
            <a:r>
              <a:rPr lang="zh-CN" altLang="en-US" b="1" dirty="0" smtClean="0"/>
              <a:t>（</a:t>
            </a:r>
            <a:r>
              <a:rPr lang="zh-CN" altLang="en-US" dirty="0">
                <a:solidFill>
                  <a:schemeClr val="tx1"/>
                </a:solidFill>
              </a:rPr>
              <a:t>涅斯捷罗</a:t>
            </a:r>
            <a:r>
              <a:rPr lang="zh-CN" altLang="en-US" dirty="0" smtClean="0">
                <a:solidFill>
                  <a:schemeClr val="tx1"/>
                </a:solidFill>
              </a:rPr>
              <a:t>夫动量法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lvl="1"/>
            <a:r>
              <a:rPr lang="en-US" altLang="zh-CN" dirty="0"/>
              <a:t> </a:t>
            </a:r>
            <a:r>
              <a:rPr lang="zh-CN" altLang="en-US" dirty="0" smtClean="0"/>
              <a:t>不</a:t>
            </a:r>
            <a:r>
              <a:rPr lang="zh-CN" altLang="en-US" dirty="0"/>
              <a:t>计算当前位置</a:t>
            </a:r>
            <a:r>
              <a:rPr lang="zh-CN" altLang="en-US" dirty="0" smtClean="0"/>
              <a:t>的梯度，</a:t>
            </a:r>
            <a:r>
              <a:rPr lang="zh-CN" altLang="en-US" dirty="0"/>
              <a:t>而是计算如果</a:t>
            </a:r>
            <a:r>
              <a:rPr lang="zh-CN" altLang="en-US" dirty="0" smtClean="0"/>
              <a:t>按照速度方向走</a:t>
            </a:r>
            <a:r>
              <a:rPr lang="zh-CN" altLang="en-US" dirty="0"/>
              <a:t>了一步，那个时候的梯度，</a:t>
            </a:r>
            <a:r>
              <a:rPr lang="zh-CN" altLang="en-US" dirty="0" smtClean="0"/>
              <a:t>再与速度一起计算更新方向</a:t>
            </a:r>
            <a:endParaRPr lang="en-US" altLang="zh-CN" dirty="0"/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1"/>
              <p:cNvSpPr txBox="1"/>
              <p:nvPr/>
            </p:nvSpPr>
            <p:spPr>
              <a:xfrm>
                <a:off x="3705830" y="5174954"/>
                <a:ext cx="6169690" cy="63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p>
                        <m:r>
                          <a:rPr lang="en-US" altLang="zh-TW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TW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TW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sz="28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𝜌</m:t>
                    </m:r>
                    <m:sSup>
                      <m:sSup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p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−1)</m:t>
                        </m:r>
                      </m:sup>
                    </m:sSup>
                    <m:r>
                      <a:rPr lang="en-US" altLang="zh-CN" sz="2800" b="0" i="0" smtClean="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𝜂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zh-C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zh-TW" altLang="en-US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𝛻</m:t>
                            </m:r>
                            <m:r>
                              <a:rPr lang="en-US" altLang="zh-CN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𝐽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zh-CN" altLang="zh-CN" sz="280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𝜽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2800">
                            <a:solidFill>
                              <a:srgbClr val="C0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800">
                            <a:solidFill>
                              <a:srgbClr val="C00000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𝜌</m:t>
                        </m:r>
                        <m:sSup>
                          <m:sSupPr>
                            <m:ctrlPr>
                              <a:rPr lang="zh-CN" altLang="zh-CN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𝒗</m:t>
                            </m:r>
                          </m:e>
                          <m:sup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sz="280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−1)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zh-CN" sz="28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30" y="5174954"/>
                <a:ext cx="6169690" cy="6312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61"/>
              <p:cNvSpPr txBox="1"/>
              <p:nvPr/>
            </p:nvSpPr>
            <p:spPr>
              <a:xfrm>
                <a:off x="3705830" y="4047109"/>
                <a:ext cx="5088073" cy="577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TW" sz="2800" dirty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𝜌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−1)</m:t>
                          </m:r>
                        </m:sup>
                      </m:sSup>
                      <m:r>
                        <a:rPr lang="en-US" altLang="zh-TW" sz="2800" dirty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 </m:t>
                      </m:r>
                      <m:r>
                        <a:rPr lang="el-GR" altLang="zh-TW" sz="2800" dirty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𝜂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TW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𝛻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d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｜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sz="28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  <m:r>
                                <a:rPr lang="en-US" altLang="zh-CN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altLang="zh-TW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TW" sz="28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30" y="4047109"/>
                <a:ext cx="5088073" cy="5779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61"/>
              <p:cNvSpPr txBox="1"/>
              <p:nvPr/>
            </p:nvSpPr>
            <p:spPr>
              <a:xfrm>
                <a:off x="3065750" y="2765983"/>
                <a:ext cx="5088073" cy="577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TW" sz="2800" dirty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 </m:t>
                      </m:r>
                      <m:r>
                        <a:rPr lang="el-GR" altLang="zh-TW" sz="2800" dirty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𝜂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TW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𝛻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</m:d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｜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altLang="zh-TW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TW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750" y="2765983"/>
                <a:ext cx="5088073" cy="5779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890909" y="5247315"/>
            <a:ext cx="161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NAG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</a:t>
            </a:r>
            <a:endParaRPr lang="zh-CN" altLang="en-US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90910" y="2809634"/>
            <a:ext cx="2085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</a:t>
            </a:r>
            <a:r>
              <a:rPr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1834701" y="3997816"/>
            <a:ext cx="1726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动量</a:t>
            </a:r>
            <a:r>
              <a:rPr lang="zh-CN" altLang="en-US" sz="280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法： 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758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动量法比较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36" y="974576"/>
            <a:ext cx="3902964" cy="2725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036" y="957218"/>
            <a:ext cx="3902964" cy="27258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" y="974576"/>
            <a:ext cx="3902964" cy="27258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19072" y="3700456"/>
            <a:ext cx="9335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                               动量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                                   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NAG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11" name="矩形 10"/>
          <p:cNvSpPr/>
          <p:nvPr/>
        </p:nvSpPr>
        <p:spPr>
          <a:xfrm>
            <a:off x="4393692" y="4025679"/>
            <a:ext cx="36073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收敛</a:t>
            </a:r>
            <a:r>
              <a:rPr lang="zh-CN" altLang="en-US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en-US" altLang="zh-CN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迭代次数比梯度下降法少一半</a:t>
            </a:r>
            <a:endParaRPr lang="en-US" altLang="zh-CN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尤其前几次迭代参数更新量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en-US" altLang="zh-CN" sz="20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后阶段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搜索范围越过了最佳位置（学习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），这时两次更新方向相反，动量法会使得更新幅度减小，再慢慢回到最佳位置</a:t>
            </a:r>
            <a:endParaRPr lang="zh-CN" altLang="en-US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89036" y="4372721"/>
            <a:ext cx="39029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提前预知目标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函数的信息，相当于多考虑了目标函数的二阶导数信息，类似牛顿法的思想，因此搜索路径更合理，收敛速度更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zh-CN" altLang="en-US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79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动量法比较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719072" y="3700456"/>
            <a:ext cx="9335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                               动量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                                   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NAG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11" name="矩形 10"/>
          <p:cNvSpPr/>
          <p:nvPr/>
        </p:nvSpPr>
        <p:spPr>
          <a:xfrm>
            <a:off x="4393692" y="4233651"/>
            <a:ext cx="36073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竖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直方向上的移动更加平滑，且在水平方向上更快逼近最优解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此时竖直方向的当前梯度与之前的梯度方向相反相互抵消，移动的幅度小 </a:t>
            </a:r>
            <a:endParaRPr lang="zh-CN" altLang="en-US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89036" y="4233651"/>
            <a:ext cx="39029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提前预知目标</a:t>
            </a:r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函数的信息，相当于多考虑了目标函数的二阶导数信息，类似牛顿法的思想，因此搜索路径更合理，收敛速度更</a:t>
            </a:r>
            <a:r>
              <a:rPr lang="zh-CN" altLang="zh-CN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zh-CN" altLang="en-US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" y="1076337"/>
            <a:ext cx="3848222" cy="25525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78" y="1076336"/>
            <a:ext cx="3848222" cy="25525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076336"/>
            <a:ext cx="3848222" cy="25525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4650" y="4233651"/>
            <a:ext cx="38150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目标函数在竖直方向比在水平方向的斜率的绝对值更大，梯度下降法中参数在竖直方向比在水平方向移动幅度更大，在长轴上呈“之”字形反复跳跃，缓慢向最小值逼近 </a:t>
            </a:r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（不同参数的梯度范围差异大，通常是因为特征没有去量纲）</a:t>
            </a:r>
            <a:endParaRPr lang="zh-CN" altLang="en-US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78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8733219" cy="5237271"/>
          </a:xfrm>
        </p:spPr>
        <p:txBody>
          <a:bodyPr/>
          <a:lstStyle/>
          <a:p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学习率对训练的影响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目标函数变化太慢：学习率太低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 目标函数出现</a:t>
            </a:r>
            <a:r>
              <a:rPr kumimoji="1" lang="en-US" altLang="zh-CN" dirty="0" err="1" smtClean="0"/>
              <a:t>NaN</a:t>
            </a:r>
            <a:r>
              <a:rPr kumimoji="1" lang="zh-CN" altLang="en-US" dirty="0" smtClean="0"/>
              <a:t>：通常意味着学习率太高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 </a:t>
            </a:r>
            <a:r>
              <a:rPr kumimoji="1" lang="zh-CN" altLang="en-US" dirty="0" smtClean="0"/>
              <a:t>建议：</a:t>
            </a:r>
            <a:r>
              <a:rPr kumimoji="1" lang="en-US" altLang="zh-CN" dirty="0"/>
              <a:t>[1e-3 ... 1e-5] </a:t>
            </a:r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" y="3476806"/>
            <a:ext cx="4098915" cy="29082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26" y="3476806"/>
            <a:ext cx="4098915" cy="29082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85" y="3476806"/>
            <a:ext cx="4098915" cy="29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特征去量纲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415989" cy="5237271"/>
              </a:xfrm>
            </p:spPr>
            <p:txBody>
              <a:bodyPr/>
              <a:lstStyle/>
              <a:p>
                <a:r>
                  <a:rPr kumimoji="1" lang="en-US" altLang="zh-CN" sz="2400" dirty="0" smtClean="0"/>
                  <a:t>OLS</a:t>
                </a:r>
                <a:r>
                  <a:rPr kumimoji="1" lang="zh-CN" altLang="en-US" sz="2400" dirty="0" smtClean="0"/>
                  <a:t>的梯度下降更新换代：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+1)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4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+2</m:t>
                    </m:r>
                    <m:r>
                      <a:rPr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p>
                      <m:sSupPr>
                        <m:ctrlPr>
                          <a:rPr lang="en-US" altLang="zh-CN" sz="240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is-I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𝒚</m:t>
                        </m:r>
                        <m:r>
                          <a:rPr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kumimoji="1" lang="en-US" altLang="zh-CN" sz="2400" dirty="0" smtClean="0">
                  <a:solidFill>
                    <a:srgbClr val="09405E"/>
                  </a:solidFill>
                </a:endParaRPr>
              </a:p>
              <a:p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各</a:t>
                </a:r>
                <a:r>
                  <a:rPr kumimoji="1"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参数公用一个学习率：特征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缩放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去量纲</a:t>
                </a:r>
                <a:endParaRPr kumimoji="1"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415989" cy="5237271"/>
              </a:xfrm>
              <a:blipFill rotWithShape="0">
                <a:blip r:embed="rId2"/>
                <a:stretch>
                  <a:fillRect l="-694" t="-1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62" y="4251094"/>
            <a:ext cx="3231054" cy="2256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32513" y="63884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特征标准化</a:t>
            </a:r>
            <a:endParaRPr lang="zh-CN" altLang="en-US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33950" y="637965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特征没有</a:t>
            </a:r>
            <a:r>
              <a:rPr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endParaRPr lang="zh-CN" altLang="en-US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97" y="4240733"/>
            <a:ext cx="3417632" cy="22669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97" y="1972568"/>
            <a:ext cx="3406568" cy="22825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054" y="2066777"/>
            <a:ext cx="3316471" cy="2280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9098738" y="2740163"/>
                <a:ext cx="1968680" cy="747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mr-IN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738" y="2740163"/>
                <a:ext cx="1968680" cy="7473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971665" y="219173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特征标准化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3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自适应学习率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326189"/>
          </a:xfrm>
        </p:spPr>
        <p:txBody>
          <a:bodyPr/>
          <a:lstStyle/>
          <a:p>
            <a:r>
              <a:rPr kumimoji="1" lang="zh-CN" altLang="en-US" dirty="0" smtClean="0"/>
              <a:t> </a:t>
            </a:r>
            <a:r>
              <a:rPr lang="en-US" altLang="zh-CN" b="1" dirty="0" err="1" smtClean="0"/>
              <a:t>AdaGrad</a:t>
            </a:r>
            <a:endParaRPr lang="en-US" altLang="zh-CN" b="1" dirty="0" smtClean="0"/>
          </a:p>
          <a:p>
            <a:pPr marL="800100" lvl="1" indent="-342900">
              <a:buFont typeface="Wingdings" charset="2"/>
              <a:buChar char="n"/>
            </a:pPr>
            <a:r>
              <a:rPr lang="zh-CN" altLang="en-US" dirty="0" smtClean="0"/>
              <a:t> 经常</a:t>
            </a:r>
            <a:r>
              <a:rPr lang="zh-CN" altLang="en-US" dirty="0"/>
              <a:t>更新的参数学习率较</a:t>
            </a:r>
            <a:r>
              <a:rPr lang="zh-CN" altLang="en-US" dirty="0" smtClean="0"/>
              <a:t>小，尽量不被单个样本影响较大</a:t>
            </a:r>
            <a:endParaRPr lang="en-US" altLang="zh-CN" dirty="0" smtClean="0"/>
          </a:p>
          <a:p>
            <a:pPr marL="800100" lvl="1" indent="-342900">
              <a:buFont typeface="Wingdings" charset="2"/>
              <a:buChar char="n"/>
            </a:pPr>
            <a:r>
              <a:rPr lang="zh-CN" altLang="en-US" dirty="0"/>
              <a:t> </a:t>
            </a:r>
            <a:r>
              <a:rPr lang="zh-CN" altLang="en-US" dirty="0" smtClean="0"/>
              <a:t>偶尔</a:t>
            </a:r>
            <a:r>
              <a:rPr lang="zh-CN" altLang="en-US" dirty="0"/>
              <a:t>更新</a:t>
            </a:r>
            <a:r>
              <a:rPr lang="zh-CN" altLang="en-US" dirty="0" smtClean="0"/>
              <a:t>的参数学习</a:t>
            </a:r>
            <a:r>
              <a:rPr lang="zh-CN" altLang="en-US" dirty="0"/>
              <a:t>率大</a:t>
            </a:r>
            <a:r>
              <a:rPr lang="zh-CN" altLang="en-US" dirty="0" smtClean="0"/>
              <a:t>一些，</a:t>
            </a:r>
            <a:r>
              <a:rPr lang="zh-CN" altLang="en-US" dirty="0"/>
              <a:t>希望能从偶然出现的样本上多学</a:t>
            </a:r>
            <a:r>
              <a:rPr lang="zh-CN" altLang="en-US" dirty="0" smtClean="0"/>
              <a:t>一些</a:t>
            </a:r>
            <a:endParaRPr lang="en-US" altLang="zh-CN" dirty="0" smtClean="0"/>
          </a:p>
          <a:p>
            <a:pPr marL="800100" lvl="1" indent="-342900">
              <a:buFont typeface="Wingdings" charset="2"/>
              <a:buChar char="n"/>
            </a:pPr>
            <a:r>
              <a:rPr lang="zh-CN" altLang="en-US" dirty="0" smtClean="0"/>
              <a:t> 使用</a:t>
            </a:r>
            <a:r>
              <a:rPr lang="zh-CN" altLang="en-US" dirty="0"/>
              <a:t>二阶</a:t>
            </a:r>
            <a:r>
              <a:rPr lang="zh-CN" altLang="en-US" dirty="0" smtClean="0"/>
              <a:t>动量</a:t>
            </a:r>
            <a:r>
              <a:rPr lang="zh-CN" altLang="en-US" dirty="0"/>
              <a:t>（</a:t>
            </a:r>
            <a:r>
              <a:rPr lang="zh-CN" altLang="en-US" dirty="0" smtClean="0"/>
              <a:t>迄今为止</a:t>
            </a:r>
            <a:r>
              <a:rPr lang="zh-CN" altLang="en-US" dirty="0"/>
              <a:t>所有梯度值的平方</a:t>
            </a:r>
            <a:r>
              <a:rPr lang="zh-CN" altLang="en-US" dirty="0" smtClean="0"/>
              <a:t>和</a:t>
            </a:r>
            <a:r>
              <a:rPr lang="zh-CN" altLang="en-US" dirty="0"/>
              <a:t>）</a:t>
            </a:r>
            <a:r>
              <a:rPr lang="zh-CN" altLang="en-US" dirty="0" smtClean="0"/>
              <a:t>来</a:t>
            </a:r>
            <a:r>
              <a:rPr lang="zh-CN" altLang="en-US" dirty="0"/>
              <a:t>度量历史更新</a:t>
            </a:r>
            <a:r>
              <a:rPr lang="zh-CN" altLang="en-US" dirty="0" smtClean="0"/>
              <a:t>频率</a:t>
            </a:r>
            <a:endParaRPr lang="en-US" altLang="zh-CN" dirty="0" smtClean="0"/>
          </a:p>
          <a:p>
            <a:pPr marL="800100" lvl="1" indent="-342900">
              <a:buFont typeface="Wingdings" charset="2"/>
              <a:buChar char="n"/>
            </a:pPr>
            <a:endParaRPr lang="en-US" altLang="zh-CN" dirty="0"/>
          </a:p>
          <a:p>
            <a:pPr marL="800100" lvl="1" indent="-342900">
              <a:buFont typeface="Wingdings" charset="2"/>
              <a:buChar char="n"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marL="800100" lvl="1" indent="-342900">
              <a:buFont typeface="Wingdings" charset="2"/>
              <a:buChar char="n"/>
            </a:pPr>
            <a:endParaRPr lang="en-US" altLang="zh-CN" dirty="0" smtClean="0"/>
          </a:p>
          <a:p>
            <a:pPr marL="800100" lvl="1" indent="-342900">
              <a:buFont typeface="Wingdings" charset="2"/>
              <a:buChar char="n"/>
            </a:pPr>
            <a:r>
              <a:rPr lang="zh-CN" altLang="en-US" dirty="0" smtClean="0"/>
              <a:t>存在</a:t>
            </a:r>
            <a:r>
              <a:rPr lang="zh-CN" altLang="en-US" dirty="0"/>
              <a:t>问题：</a:t>
            </a:r>
            <a:endParaRPr lang="en-US" altLang="zh-CN" dirty="0"/>
          </a:p>
          <a:p>
            <a:pPr marL="1257300" lvl="2" indent="-342900">
              <a:buFont typeface="Wingdings" charset="2"/>
              <a:buChar char="n"/>
            </a:pPr>
            <a:r>
              <a:rPr lang="zh-CN" altLang="en-US" sz="240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梯度会累加得越来越大，学习率衰减：学习速率衰减过快</a:t>
            </a:r>
          </a:p>
          <a:p>
            <a:pPr marL="1257300" lvl="2" indent="-342900">
              <a:buFont typeface="Wingdings" charset="2"/>
              <a:buChar char="n"/>
            </a:pPr>
            <a:r>
              <a:rPr lang="zh-CN" altLang="en-US" sz="2400" kern="12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减缓陡峭区域的下降过程、加速平坦区域的过程</a:t>
            </a:r>
            <a:endParaRPr lang="en-US" altLang="zh-CN" dirty="0"/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45"/>
              <p:cNvSpPr txBox="1"/>
              <p:nvPr/>
            </p:nvSpPr>
            <p:spPr>
              <a:xfrm>
                <a:off x="1837445" y="3810857"/>
                <a:ext cx="4995919" cy="918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𝒔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⊙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445" y="3810857"/>
                <a:ext cx="4995919" cy="9186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44277" y="3138074"/>
                <a:ext cx="426219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⊙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77" y="3138074"/>
                <a:ext cx="4262192" cy="5522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645602" y="3334124"/>
                <a:ext cx="3861850" cy="1395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dirty="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⊙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向量按元素乘</a:t>
                </a:r>
                <a:endParaRPr lang="en-US" altLang="zh-CN" sz="20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20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sz="2000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()</m:t>
                        </m:r>
                      </m:e>
                    </m:rad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对向量按元素求平方根</a:t>
                </a:r>
                <a:endParaRPr lang="en-US" altLang="zh-CN" sz="20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初始学速率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𝜂</m:t>
                    </m:r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一般设置为</a:t>
                </a:r>
                <a:r>
                  <a:rPr lang="en-US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0.01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dirty="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𝜖</m:t>
                    </m:r>
                  </m:oMath>
                </a14:m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通常取很小的数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2000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zh-CN" altLang="zh-CN" sz="20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20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02" y="3334124"/>
                <a:ext cx="3861850" cy="1395382"/>
              </a:xfrm>
              <a:prstGeom prst="rect">
                <a:avLst/>
              </a:prstGeom>
              <a:blipFill rotWithShape="0">
                <a:blip r:embed="rId4"/>
                <a:stretch>
                  <a:fillRect l="-1577" t="-2620" b="-6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0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30237" y="832757"/>
            <a:ext cx="10752465" cy="5552277"/>
          </a:xfrm>
        </p:spPr>
        <p:txBody>
          <a:bodyPr/>
          <a:lstStyle/>
          <a:p>
            <a:r>
              <a:rPr lang="zh-CN" altLang="en-US" dirty="0"/>
              <a:t>为了缓解</a:t>
            </a:r>
            <a:r>
              <a:rPr lang="en-US" altLang="zh-CN" dirty="0" err="1"/>
              <a:t>Adagrad</a:t>
            </a:r>
            <a:r>
              <a:rPr lang="zh-CN" altLang="en-US" dirty="0"/>
              <a:t>学习率衰减过快，</a:t>
            </a:r>
            <a:r>
              <a:rPr lang="en-US" altLang="zh-CN" dirty="0" err="1"/>
              <a:t>RMSprop</a:t>
            </a:r>
            <a:r>
              <a:rPr lang="zh-CN" altLang="en-US" dirty="0"/>
              <a:t>改变梯度累积为指数衰减的移动平均以丢弃遥远的过去历史。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RMSProp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45"/>
              <p:cNvSpPr txBox="1"/>
              <p:nvPr/>
            </p:nvSpPr>
            <p:spPr>
              <a:xfrm>
                <a:off x="6709026" y="3956847"/>
                <a:ext cx="4995919" cy="918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𝒔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⊙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026" y="3956847"/>
                <a:ext cx="4995919" cy="9186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615858" y="3284064"/>
                <a:ext cx="557614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zh-CN" altLang="en-US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zh-CN" altLang="en-US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zh-CN" altLang="en-US" sz="28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800" smtClean="0">
                        <a:solidFill>
                          <a:srgbClr val="C0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𝜌</m:t>
                    </m:r>
                    <m:sSup>
                      <m:sSup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p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−1)</m:t>
                        </m:r>
                      </m:sup>
                    </m:sSup>
                    <m:r>
                      <a:rPr lang="en-US" altLang="zh-CN" sz="2800" smtClean="0">
                        <a:solidFill>
                          <a:srgbClr val="C0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+(1−</m:t>
                    </m:r>
                    <m:r>
                      <a:rPr lang="en-US" altLang="zh-CN" sz="2800" smtClean="0">
                        <a:solidFill>
                          <a:srgbClr val="C0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𝜌</m:t>
                    </m:r>
                    <m:r>
                      <a:rPr lang="en-US" altLang="zh-CN" sz="2800" smtClean="0">
                        <a:solidFill>
                          <a:srgbClr val="C00000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)</m:t>
                    </m:r>
                    <m:sSup>
                      <m:sSup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𝒈</m:t>
                        </m:r>
                      </m:e>
                      <m:sup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sz="28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⊙</m:t>
                    </m:r>
                    <m:sSup>
                      <m:sSup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𝒈</m:t>
                        </m:r>
                      </m:e>
                      <m:sup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zh-CN" sz="2800" dirty="0">
                    <a:effectLst/>
                  </a:rPr>
                  <a:t> 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858" y="3284064"/>
                <a:ext cx="5576142" cy="5522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45"/>
              <p:cNvSpPr txBox="1"/>
              <p:nvPr/>
            </p:nvSpPr>
            <p:spPr>
              <a:xfrm>
                <a:off x="414266" y="3942447"/>
                <a:ext cx="4995919" cy="918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+1)</m:t>
                          </m:r>
                        </m:sup>
                      </m:sSup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𝜽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TW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𝒔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⊙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TW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6" y="3942447"/>
                <a:ext cx="4995919" cy="91864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21098" y="3269664"/>
                <a:ext cx="4262192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+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8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⊙</m:t>
                      </m:r>
                      <m:sSup>
                        <m:sSupPr>
                          <m:ctrlPr>
                            <a:rPr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98" y="3269664"/>
                <a:ext cx="4262192" cy="55226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/>
          <p:cNvCxnSpPr/>
          <p:nvPr/>
        </p:nvCxnSpPr>
        <p:spPr bwMode="auto">
          <a:xfrm>
            <a:off x="6472617" y="3284064"/>
            <a:ext cx="0" cy="159143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/>
          <p:cNvSpPr/>
          <p:nvPr/>
        </p:nvSpPr>
        <p:spPr>
          <a:xfrm>
            <a:off x="414266" y="2545680"/>
            <a:ext cx="2058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AdaGrad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zh-CN" altLang="en-US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91323" y="2615568"/>
            <a:ext cx="2260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RMSprop</a:t>
            </a:r>
            <a:r>
              <a:rPr lang="en-U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9284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948690"/>
            <a:ext cx="5653805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回归任务的损失函数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317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Adam</a:t>
            </a:r>
            <a:endParaRPr lang="en-US" altLang="zh-CN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275251" cy="5237271"/>
              </a:xfrm>
            </p:spPr>
            <p:txBody>
              <a:bodyPr/>
              <a:lstStyle/>
              <a:p>
                <a:r>
                  <a:rPr kumimoji="1" lang="zh-CN" altLang="en-US" dirty="0" smtClean="0"/>
                  <a:t> </a:t>
                </a:r>
                <a:r>
                  <a:rPr lang="en-US" altLang="zh-CN" b="1" dirty="0" smtClean="0"/>
                  <a:t>Adam</a:t>
                </a:r>
                <a:r>
                  <a:rPr lang="zh-CN" altLang="en-US" b="1" dirty="0" smtClean="0"/>
                  <a:t>：</a:t>
                </a:r>
                <a:r>
                  <a:rPr lang="en-US" altLang="zh-CN" dirty="0" smtClean="0"/>
                  <a:t>Adaptive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Momentum</a:t>
                </a:r>
                <a:r>
                  <a:rPr lang="zh-CN" altLang="en-US" dirty="0" smtClean="0"/>
                  <a:t>，同时利用一阶动量和二阶动量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超参数</a:t>
                </a:r>
                <a:r>
                  <a:rPr lang="zh-CN" altLang="en-US" dirty="0"/>
                  <a:t>建议</a:t>
                </a:r>
                <a:r>
                  <a:rPr lang="zh-CN" altLang="en-US" dirty="0" smtClean="0"/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zh-CN" altLang="en-US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=0.9</m:t>
                    </m:r>
                    <m:r>
                      <a:rPr lang="zh-CN" altLang="en-US" b="0" i="1" smtClean="0">
                        <a:latin typeface="Cambria Math" charset="0"/>
                      </a:rPr>
                      <m:t>，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latin typeface="Cambria Math" charset="0"/>
                      </a:rPr>
                      <m:t>=0.999</m:t>
                    </m:r>
                    <m:r>
                      <a:rPr lang="zh-CN" altLang="en-US" b="0" i="0" smtClean="0">
                        <a:latin typeface="Cambria Math" charset="0"/>
                      </a:rPr>
                      <m:t>，</m:t>
                    </m:r>
                    <m:r>
                      <a:rPr lang="en-US" altLang="zh-CN">
                        <a:latin typeface="Cambria Math" charset="0"/>
                      </a:rPr>
                      <m:t>𝜂</m:t>
                    </m:r>
                    <m:r>
                      <a:rPr lang="en-US" altLang="zh-CN" b="0" i="0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/>
                      <m:t>1</m:t>
                    </m:r>
                    <m:r>
                      <m:rPr>
                        <m:nor/>
                      </m:rPr>
                      <a:rPr lang="en-US" altLang="zh-CN" dirty="0"/>
                      <m:t>e</m:t>
                    </m:r>
                    <m:r>
                      <m:rPr>
                        <m:nor/>
                      </m:rPr>
                      <a:rPr lang="en-US" altLang="zh-CN" dirty="0"/>
                      <m:t>−3 </m:t>
                    </m:r>
                    <m:r>
                      <a:rPr lang="zh-CN" altLang="en-US" b="0" i="1" dirty="0" smtClean="0">
                        <a:latin typeface="Cambria Math" charset="0"/>
                      </a:rPr>
                      <m:t>或</m:t>
                    </m:r>
                    <m:r>
                      <m:rPr>
                        <m:nor/>
                      </m:rPr>
                      <a:rPr lang="en-US" altLang="zh-CN" dirty="0"/>
                      <m:t>5</m:t>
                    </m:r>
                    <m:r>
                      <m:rPr>
                        <m:nor/>
                      </m:rPr>
                      <a:rPr lang="en-US" altLang="zh-CN" dirty="0"/>
                      <m:t>e</m:t>
                    </m:r>
                    <m:r>
                      <m:rPr>
                        <m:nor/>
                      </m:rPr>
                      <a:rPr lang="en-US" altLang="zh-CN" dirty="0"/>
                      <m:t>−4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275251" cy="5237271"/>
              </a:xfrm>
              <a:blipFill rotWithShape="0">
                <a:blip r:embed="rId2"/>
                <a:stretch>
                  <a:fillRect l="-919" t="-1979" b="-9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562982" y="2863398"/>
            <a:ext cx="179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Momentum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67862" y="4696804"/>
                <a:ext cx="5024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𝜌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𝒔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−1)</m:t>
                        </m:r>
                      </m:sup>
                    </m:sSup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+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𝒈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⊙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𝒈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zh-CN" sz="2800" dirty="0">
                    <a:effectLst/>
                  </a:rPr>
                  <a:t> 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862" y="4696804"/>
                <a:ext cx="502470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67862" y="5236902"/>
                <a:ext cx="3641638" cy="660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𝜽</m:t>
                        </m:r>
                      </m:e>
                      <m:sub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24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sz="24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24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微软雅黑" panose="020B0503020204020204" pitchFamily="34" charset="-122"/>
                              </a:rPr>
                              <m:t>𝜖</m:t>
                            </m:r>
                          </m:e>
                        </m:rad>
                      </m:den>
                    </m:f>
                    <m:r>
                      <a:rPr lang="en-US" altLang="zh-CN" sz="2400">
                        <a:solidFill>
                          <a:srgbClr val="09405E"/>
                        </a:solidFill>
                        <a:latin typeface="Cambria Math" charset="0"/>
                        <a:ea typeface="微软雅黑" panose="020B0503020204020204" pitchFamily="34" charset="-122"/>
                      </a:rPr>
                      <m:t>⊙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𝒗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zh-CN" sz="2800" dirty="0">
                    <a:effectLst/>
                  </a:rPr>
                  <a:t> </a:t>
                </a:r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862" y="5236902"/>
                <a:ext cx="3641638" cy="6600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" y="1906435"/>
            <a:ext cx="10058400" cy="273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996185" y="3174376"/>
                <a:ext cx="4184992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𝜌</m:t>
                          </m:r>
                        </m:e>
                        <m:sub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𝒗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zh-CN" altLang="en-US" sz="2400">
                          <a:solidFill>
                            <a:srgbClr val="09405E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𝒈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185" y="3174376"/>
                <a:ext cx="4184992" cy="4866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0701791" y="3864877"/>
            <a:ext cx="185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001F99"/>
                </a:solidFill>
              </a:rPr>
              <a:t>AdaGrad</a:t>
            </a:r>
            <a:r>
              <a:rPr lang="en-US" altLang="zh-CN" sz="2400" dirty="0">
                <a:solidFill>
                  <a:srgbClr val="001F99"/>
                </a:solidFill>
              </a:rPr>
              <a:t> / </a:t>
            </a:r>
            <a:r>
              <a:rPr lang="en-US" altLang="zh-CN" sz="2400" dirty="0" err="1">
                <a:solidFill>
                  <a:srgbClr val="001F99"/>
                </a:solidFill>
              </a:rPr>
              <a:t>RMSProp</a:t>
            </a:r>
            <a:r>
              <a:rPr lang="en-US" altLang="zh-CN" sz="2400" dirty="0">
                <a:solidFill>
                  <a:srgbClr val="001F99"/>
                </a:solidFill>
              </a:rPr>
              <a:t> 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1188720" y="4023360"/>
            <a:ext cx="9506494" cy="575752"/>
          </a:xfrm>
          <a:prstGeom prst="rect">
            <a:avLst/>
          </a:prstGeom>
          <a:noFill/>
          <a:ln w="28575" cap="flat" cmpd="sng" algn="ctr">
            <a:solidFill>
              <a:srgbClr val="001F9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1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回忆：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Ridge</a:t>
            </a:r>
            <a:endParaRPr kumimoji="1" lang="zh-CN" altLang="en-US" dirty="0"/>
          </a:p>
        </p:txBody>
      </p:sp>
      <p:graphicFrame>
        <p:nvGraphicFramePr>
          <p:cNvPr id="4" name="内容占位符 4"/>
          <p:cNvGraphicFramePr>
            <a:graphicFrameLocks/>
          </p:cNvGraphicFramePr>
          <p:nvPr>
            <p:extLst/>
          </p:nvPr>
        </p:nvGraphicFramePr>
        <p:xfrm>
          <a:off x="616666" y="2741575"/>
          <a:ext cx="11166241" cy="3510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644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="" xmlns:a16="http://schemas.microsoft.com/office/drawing/2014/main" val="20000"/>
                    </a:ext>
                  </a:extLst>
                </a:gridCol>
                <a:gridCol w="4535524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="" xmlns:a16="http://schemas.microsoft.com/office/drawing/2014/main" val="20001"/>
                    </a:ext>
                  </a:extLst>
                </a:gridCol>
                <a:gridCol w="4399073"/>
              </a:tblGrid>
              <a:tr h="41967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说明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备注</a:t>
                      </a:r>
                      <a:endParaRPr lang="zh-CN" altLang="en-US" sz="18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0"/>
                  </a:ext>
                </a:extLst>
              </a:tr>
              <a:tr h="804464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max_iter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共轭梯度求解器的最大迭代次数。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对于优化算法</a:t>
                      </a:r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solver</a:t>
                      </a:r>
                      <a:r>
                        <a:rPr lang="zh-CN" altLang="en-US" sz="1800" i="1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为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sparse_cg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lsqr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，默认值由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scipy.sparse.linalg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确定。 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对于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求解器，默认值为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1000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。</a:t>
                      </a:r>
                      <a:endParaRPr lang="en-US" altLang="zh-CN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804464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tol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解的精度，判断迭代收敛与否的阈值。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当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(loss &gt; </a:t>
                      </a:r>
                      <a:r>
                        <a:rPr lang="en-US" altLang="zh-CN" sz="1800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previous_loss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- </a:t>
                      </a:r>
                      <a:r>
                        <a:rPr lang="en-US" altLang="zh-CN" sz="1800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tol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)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时迭代终止。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1"/>
                  </a:ext>
                </a:extLst>
              </a:tr>
              <a:tr h="562532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solver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求解最优化问题的算法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可取：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'auto'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svd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cholesky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lsqr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sparse_cg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'saga'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请见下页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2"/>
                  </a:ext>
                </a:extLst>
              </a:tr>
              <a:tr h="350311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random_state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数据洗牌时的随机种子。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仅用于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求解器。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39416" y="1301415"/>
            <a:ext cx="10841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sklearn.linear_model.Ridge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=1.0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=0.001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solver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=’auto’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666" y="237224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r>
              <a: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有关参数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回忆：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Ridge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9416" y="1301415"/>
            <a:ext cx="10841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sklearn.linear_model.Ridge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=1.0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=0.001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solver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=’auto’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内容占位符 4"/>
          <p:cNvGraphicFramePr>
            <a:graphicFrameLocks/>
          </p:cNvGraphicFramePr>
          <p:nvPr>
            <p:extLst/>
          </p:nvPr>
        </p:nvGraphicFramePr>
        <p:xfrm>
          <a:off x="616666" y="2376532"/>
          <a:ext cx="11239973" cy="4354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894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="" xmlns:a16="http://schemas.microsoft.com/office/drawing/2014/main" val="20000"/>
                    </a:ext>
                  </a:extLst>
                </a:gridCol>
                <a:gridCol w="5446290">
                  <a:extLst>
                    <a:ext uri="{9D8B030D-6E8A-4147-A177-3AD203B41FA5}">
                      <a16:colId xmlns:mc="http://schemas.openxmlformats.org/markup-compatibility/2006" xmlns:a14="http://schemas.microsoft.com/office/drawing/2010/main" xmlns="" xmlns:a16="http://schemas.microsoft.com/office/drawing/2014/main" val="20001"/>
                    </a:ext>
                  </a:extLst>
                </a:gridCol>
                <a:gridCol w="4274789"/>
              </a:tblGrid>
              <a:tr h="35803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取值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说明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备注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0"/>
                  </a:ext>
                </a:extLst>
              </a:tr>
              <a:tr h="35803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'auto'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根据数据类型自动选择求解器。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35803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svd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使用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X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的奇异值分解来计算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Ridge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系数。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对于奇异矩阵，比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cholesky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更稳定。</a:t>
                      </a:r>
                      <a:endParaRPr lang="en-US" altLang="zh-CN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1"/>
                  </a:ext>
                </a:extLst>
              </a:tr>
              <a:tr h="36177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cholesky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使用标准的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scipy.linalg.solve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函数获得解析解。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2"/>
                  </a:ext>
                </a:extLst>
              </a:tr>
              <a:tr h="60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sparse_cg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使用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scipy.sparse.linalg.cg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中的共轭梯度求解器。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对大规模数据，比“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cholesky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”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更合适。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mc="http://schemas.openxmlformats.org/markup-compatibility/2006" xmlns:a14="http://schemas.microsoft.com/office/drawing/2010/main" xmlns="" xmlns:a16="http://schemas.microsoft.com/office/drawing/2014/main" val="10003"/>
                  </a:ext>
                </a:extLst>
              </a:tr>
              <a:tr h="60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lsqr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使用专用的正则化最小二乘常数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scipy.sparse.linalg.lsqr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最快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9084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使用随机平均梯度下降。当样本数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n_samples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和特征维数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n_feature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都很大时，通常比其他求解器更快。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当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fit_intercept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为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True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时，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'sag’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'saga'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只支持稀疏输入。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“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sag”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和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‘saga’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快速收敛仅在具有近似相同尺度的特征上被保证，因此数据需要标准化。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5215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'saga'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sag</a:t>
                      </a:r>
                      <a:r>
                        <a:rPr kumimoji="1"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的改进版本。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616666" y="2021761"/>
            <a:ext cx="2527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i="1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solver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参数取值：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22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SGDRegressor</a:t>
            </a:r>
            <a:r>
              <a:rPr lang="zh-CN" altLang="en-US" dirty="0" smtClean="0"/>
              <a:t>适合大</a:t>
            </a:r>
            <a:r>
              <a:rPr lang="zh-CN" altLang="en-US" dirty="0"/>
              <a:t>数据量训练集（</a:t>
            </a:r>
            <a:r>
              <a:rPr lang="en-US" altLang="zh-CN" dirty="0"/>
              <a:t>&gt;10000</a:t>
            </a:r>
            <a:r>
              <a:rPr lang="zh-CN" altLang="en-US" dirty="0" smtClean="0"/>
              <a:t>）。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随机梯度下降回归：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SGDRegressor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06401" y="3198085"/>
            <a:ext cx="1045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支持的损失函数</a:t>
            </a:r>
            <a:r>
              <a:rPr lang="en-US" altLang="zh-CN" sz="2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loss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包括：</a:t>
            </a:r>
            <a:endParaRPr lang="en-US" altLang="zh-CN" sz="20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3432" y="37091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squared_loss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en-US" altLang="zh-CN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epsilon_insensitive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ɛ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不敏感损失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(SVM)</a:t>
            </a: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squared_epsilon_insensitive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8286" y="5077755"/>
            <a:ext cx="1045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支持的正则函数</a:t>
            </a:r>
            <a:r>
              <a:rPr lang="en-US" altLang="zh-CN" sz="2000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penalty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包括：</a:t>
            </a:r>
            <a:endParaRPr lang="en-US" altLang="zh-CN" sz="20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8196" y="5473784"/>
            <a:ext cx="66720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‘none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：无正则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‘l2’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L2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‘l1’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elasticnet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+L2</a:t>
            </a:r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正则（参数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l1_ratio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正则比例）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83488" y="3600427"/>
            <a:ext cx="3913112" cy="1200329"/>
          </a:xfrm>
          <a:prstGeom prst="rect">
            <a:avLst/>
          </a:prstGeom>
          <a:ln w="12700"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epsilon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是某些损失函数（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huber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epsilon_insensitive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squared_epsilon_insensitive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）需要的额外参数。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3432" y="2004069"/>
            <a:ext cx="10945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sklearn.linear_model.SGDRegressor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loss=’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squared_loss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penalty=’l2’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alpha=0.0001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l1_ratio=0.15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shuffle=True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verbose=0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epsilon=0.1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learning_rate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invscaling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eta0=0.01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power_t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=0.25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warm_start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=False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average=False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n_iter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83488" y="5104393"/>
            <a:ext cx="3913112" cy="1661993"/>
          </a:xfrm>
          <a:prstGeom prst="rect">
            <a:avLst/>
          </a:prstGeom>
          <a:ln w="12700"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</a:t>
            </a:r>
            <a:r>
              <a:rPr lang="en-US" altLang="zh-CN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是正则惩罚系数，也用于学习率计算（请见下页）。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目标函数为：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1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696109" y="5848779"/>
                <a:ext cx="368786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𝐰</m:t>
                          </m:r>
                        </m:e>
                      </m:d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𝐿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))</m:t>
                          </m:r>
                        </m:e>
                      </m:nary>
                      <m:r>
                        <a:rPr lang="en-US" altLang="zh-CN" i="1">
                          <a:latin typeface="Cambria Math" charset="0"/>
                        </a:rPr>
                        <m:t>+</m:t>
                      </m:r>
                      <m:r>
                        <a:rPr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09" y="5848779"/>
                <a:ext cx="3687869" cy="8712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4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随机梯度下降回归：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SGDRegressor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83432" y="1016263"/>
            <a:ext cx="10945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sklearn.linear_model.SGDRegressor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loss=’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squared_loss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penalty=’l2’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alpha=0.0001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l1_ratio=0.15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shuffle=True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verbose=0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epsilon=0.1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learning_rate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invscaling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eta0=0.01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power_t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=0.25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warm_start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=False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average=False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zh-CN" i="1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n_iter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=None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9772" y="1916832"/>
            <a:ext cx="1045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优化相关的参数包括：</a:t>
            </a:r>
            <a:endParaRPr lang="en-US" altLang="zh-CN" sz="20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15376" y="2373660"/>
                <a:ext cx="10729192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max_iter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 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最大迭代次数（访问训练数据的次数，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epoches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的次数）。</a:t>
                </a:r>
                <a:r>
                  <a:rPr lang="en-US" altLang="zh-CN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SGD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接近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10</m:t>
                        </m:r>
                      </m:e>
                      <m:sup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训练样本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时收敛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因此可将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迭代数设置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成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np.ceil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10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是训练集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的样本数目。默认值是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5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参数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n_iter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意义相同，已被抛弃。</a:t>
                </a: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tol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：停止条件。如果非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None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，当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(loss </a:t>
                </a:r>
                <a:r>
                  <a:rPr lang="en-US" altLang="zh-CN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&gt;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previous_loss</a:t>
                </a:r>
                <a:r>
                  <a:rPr lang="en-US" altLang="zh-CN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- 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tol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时迭代终止。</a:t>
                </a:r>
                <a:endParaRPr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shuffle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：每轮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SGD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之前是否重新对数据进行洗牌。</a:t>
                </a:r>
                <a:endParaRPr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random_state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 随机种子，</a:t>
                </a: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Scikit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-Learn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中如随机有关的算法均有此参数，含义相同。</a:t>
                </a:r>
                <a:r>
                  <a:rPr kumimoji="1"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参数</a:t>
                </a:r>
                <a:r>
                  <a:rPr lang="en-US" altLang="zh-CN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shuffle==TRUE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用到。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如果随机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种子相同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每次洗牌得到的结果一样。可设置为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某个整数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en-US" altLang="zh-CN" dirty="0" err="1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learning_rate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：支持三种方式</a:t>
                </a:r>
                <a:endPara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76" y="2373660"/>
                <a:ext cx="10729192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511" t="-1319" r="-455" b="-3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081365" y="44148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mr-IN" altLang="zh-CN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constant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’: 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eta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eta0</a:t>
            </a:r>
          </a:p>
          <a:p>
            <a:pPr>
              <a:buFont typeface="Arial" charset="0"/>
              <a:buChar char="•"/>
            </a:pP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optimal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’: 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eta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1.0 / (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alpha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* (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+ t0)) 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Font typeface="Arial" charset="0"/>
              <a:buChar char="•"/>
            </a:pPr>
            <a:r>
              <a:rPr lang="mr-IN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invscaling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’: 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eta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eta0 / 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pow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mr-IN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lang="mr-IN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power_t</a:t>
            </a:r>
            <a:r>
              <a:rPr lang="mr-IN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mr-IN" altLang="zh-CN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5418" y="5934670"/>
            <a:ext cx="10729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warm_start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是否从之前的结果继续。随机梯度下降中初始值可以是之前的训练结果，支持在线学习。初始值可在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fit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函数中作为参数传递。</a:t>
            </a:r>
            <a:endPara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average</a:t>
            </a:r>
            <a:r>
              <a:rPr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: </a:t>
            </a:r>
            <a:r>
              <a:rPr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是否采用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平均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随机梯度下降法（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ASGD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）。</a:t>
            </a:r>
            <a:endParaRPr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07160" y="5338184"/>
            <a:ext cx="686916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zh-CN" altLang="en-US" sz="1050" smtClean="0">
                <a:latin typeface="Microsoft YaHei" charset="-122"/>
                <a:ea typeface="Microsoft YaHei" charset="-122"/>
                <a:cs typeface="Microsoft YaHei" charset="-122"/>
              </a:rPr>
              <a:t>随机梯度下降实现参考文献：</a:t>
            </a:r>
            <a:endParaRPr lang="en-US" altLang="zh-CN" sz="105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Font typeface="Arial" charset="0"/>
              <a:buChar char="•"/>
            </a:pPr>
            <a:r>
              <a:rPr lang="en-US" altLang="zh-CN" sz="105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altLang="zh-CN" sz="1050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Stochastic 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Gradient Descent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” L. </a:t>
            </a:r>
            <a:r>
              <a:rPr lang="en-US" altLang="zh-CN" sz="1050" dirty="0" err="1">
                <a:latin typeface="Microsoft YaHei" charset="-122"/>
                <a:ea typeface="Microsoft YaHei" charset="-122"/>
                <a:cs typeface="Microsoft YaHei" charset="-122"/>
              </a:rPr>
              <a:t>Bottou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 - Website, 2010</a:t>
            </a:r>
          </a:p>
          <a:p>
            <a:pPr>
              <a:buFont typeface="Arial" charset="0"/>
              <a:buChar char="•"/>
            </a:pP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The Tradeoffs of Large Scale Machine Learning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” L. </a:t>
            </a:r>
            <a:r>
              <a:rPr lang="en-US" altLang="zh-CN" sz="1050" dirty="0" err="1">
                <a:latin typeface="Microsoft YaHei" charset="-122"/>
                <a:ea typeface="Microsoft YaHei" charset="-122"/>
                <a:cs typeface="Microsoft YaHei" charset="-122"/>
              </a:rPr>
              <a:t>Bottou</a:t>
            </a:r>
            <a:r>
              <a:rPr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 - Website, 2011.</a:t>
            </a:r>
          </a:p>
        </p:txBody>
      </p:sp>
    </p:spTree>
    <p:extLst>
      <p:ext uri="{BB962C8B-B14F-4D97-AF65-F5344CB8AC3E}">
        <p14:creationId xmlns:p14="http://schemas.microsoft.com/office/powerpoint/2010/main" val="15080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289679"/>
            <a:ext cx="5653805" cy="627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回归任务的损失函数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线性回归的的优化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解析求解（正规方程组）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坐标轴下降</a:t>
            </a:r>
            <a:endParaRPr kumimoji="1"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性能评价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26942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次梯度法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当目标函数可导时，梯度下降法是非常有效的优化算法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Lasso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的目标函数为：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其中绝对值函数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=0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时不可导，无法计算梯度，无法用梯度下降法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求解。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次梯度法将梯度扩展为次梯度，可以解决这个难题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d.hiphotos.baidu.com/baike/s%3D220/sign=6f41653194eef01f49141fc7d0ff99e0/9e3df8dcd100baa116df9bee4710b912c9fc2ef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812" y="969774"/>
            <a:ext cx="20955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55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次梯度法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为了处理不平滑函数，扩展导数的表示，定义一个凸函数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</a:t>
                </a:r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导数</a:t>
                </a:r>
                <a:r>
                  <a:rPr lang="en-US" altLang="zh-CN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次梯度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一个标量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𝑔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使得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:r>
                  <a:rPr lang="en-US" altLang="zh-CN" dirty="0">
                    <a:latin typeface="Euclid Math One" pitchFamily="18" charset="2"/>
                    <a:cs typeface="Times New Roman" pitchFamily="18" charset="0"/>
                  </a:rPr>
                  <a:t>I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为包含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的某个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区间。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如图所示，对于定义域中的任何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，我们总可以作出一条直线通过点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))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，且直线要么接触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，要么在它的下方。直线的斜率称为函数的次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导数。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次梯度的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集合为函数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处的</a:t>
                </a:r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次微分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，记为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定义次</a:t>
                </a:r>
                <a:r>
                  <a:rPr lang="zh-CN" altLang="en-US" dirty="0" smtClean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梯度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集合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为区间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𝑎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48340" y="2120482"/>
                <a:ext cx="5356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 ∀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altLang="zh-CN" sz="2800" dirty="0">
                    <a:solidFill>
                      <a:srgbClr val="09405E"/>
                    </a:solidFill>
                    <a:latin typeface="Euclid Math One" pitchFamily="18" charset="2"/>
                    <a:cs typeface="Times New Roman" pitchFamily="18" charset="0"/>
                  </a:rPr>
                  <a:t> I</a:t>
                </a:r>
                <a:endParaRPr lang="zh-CN" altLang="en-US" sz="2800" dirty="0">
                  <a:solidFill>
                    <a:srgbClr val="09405E"/>
                  </a:solidFill>
                  <a:latin typeface="Euclid Math One" charset="0"/>
                  <a:ea typeface="Euclid Math One" charset="0"/>
                  <a:cs typeface="Euclid Math One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40" y="2120482"/>
                <a:ext cx="5356531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2791" r="-1479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576" y="1657202"/>
            <a:ext cx="3404126" cy="185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96710" y="5880798"/>
                <a:ext cx="8383834" cy="1013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unc>
                        <m:funcPr>
                          <m:ctrlPr>
                            <a:rPr lang="mr-IN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altLang="zh-CN" sz="2800" b="0" i="0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𝑥</m:t>
                              </m:r>
                              <m:r>
                                <a:rPr lang="is-I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→</m:t>
                              </m:r>
                              <m:sSubSup>
                                <m:sSubSupPr>
                                  <m:ctrlP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bg-BG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𝑥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    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𝑏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=</m:t>
                          </m:r>
                          <m:func>
                            <m:funcPr>
                              <m:ctrlPr>
                                <a:rPr lang="mr-I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altLang="zh-CN" sz="28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𝑥</m:t>
                                  </m:r>
                                  <m:r>
                                    <a:rPr lang="is-I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→</m:t>
                                  </m:r>
                                  <m:sSubSup>
                                    <m:sSubSup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zh-CN" sz="28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bg-BG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Microsoft YaHei" charset="-122"/>
                                              <a:cs typeface="Microsoft YaHei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𝑥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Microsoft YaHei" charset="-122"/>
                                          <a:cs typeface="Microsoft YaHei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710" y="5880798"/>
                <a:ext cx="8383834" cy="10136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93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次梯度法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/>
                  <a:t>例：</a:t>
                </a:r>
                <a:r>
                  <a:rPr lang="zh-CN" altLang="en-US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对凸函数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=|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𝑥</m:t>
                    </m:r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|</m:t>
                    </m:r>
                  </m:oMath>
                </a14:m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优解条件：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↔</m:t>
                    </m:r>
                    <m:r>
                      <a:rPr lang="en-US" altLang="zh-CN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 </m:t>
                    </m:r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unc>
                      <m:funcPr>
                        <m:ctrlPr>
                          <a:rPr lang="mr-IN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altLang="zh-CN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，即当且仅当</a:t>
                </a:r>
                <a:r>
                  <a:rPr lang="en-US" altLang="zh-CN" dirty="0">
                    <a:latin typeface="Arial" charset="0"/>
                    <a:ea typeface="Arial" charset="0"/>
                    <a:cs typeface="Arial" charset="0"/>
                  </a:rPr>
                  <a:t>0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属于函数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在点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处次梯度集合时，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为极值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点。</a:t>
                </a:r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306584" y="2907378"/>
                <a:ext cx="491696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当函数在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处可导时，次微分只有一个点组成，这个点就是函数在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>
                            <a:solidFill>
                              <a:srgbClr val="09405E"/>
                            </a:solidFill>
                            <a:latin typeface="Cambria Math" charset="0"/>
                            <a:ea typeface="黑体" pitchFamily="49" charset="-122"/>
                            <a:cs typeface="Times New Roman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处的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导数。</a:t>
                </a:r>
                <a:endParaRPr lang="zh-CN" altLang="en-US" sz="20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584" y="2907378"/>
                <a:ext cx="4916962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1365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916340" y="1933310"/>
                <a:ext cx="4829143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4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rgbClr val="09405E"/>
                            </a:solidFill>
                            <a:effectLst/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𝜕</m:t>
                        </m:r>
                      </m:num>
                      <m:den>
                        <m:r>
                          <a:rPr lang="en-US" altLang="zh-CN" sz="2400">
                            <a:solidFill>
                              <a:srgbClr val="09405E"/>
                            </a:solidFill>
                            <a:effectLst/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2400" i="1">
                                <a:solidFill>
                                  <a:srgbClr val="09405E"/>
                                </a:solidFill>
                                <a:effectLst/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effectLst/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9405E"/>
                                </a:solidFill>
                                <a:effectLst/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2400">
                        <a:solidFill>
                          <a:srgbClr val="09405E"/>
                        </a:solidFill>
                        <a:effectLst/>
                        <a:latin typeface="Cambria Math" charset="0"/>
                        <a:ea typeface="Microsoft YaHei" charset="-122"/>
                        <a:cs typeface="Microsoft YaHei" charset="-122"/>
                      </a:rPr>
                      <m:t>|</m:t>
                    </m:r>
                    <m:sSub>
                      <m:sSub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effectLst/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effectLst/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effectLst/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400">
                        <a:solidFill>
                          <a:srgbClr val="09405E"/>
                        </a:solidFill>
                        <a:effectLst/>
                        <a:latin typeface="Cambria Math" charset="0"/>
                        <a:ea typeface="Microsoft YaHei" charset="-122"/>
                        <a:cs typeface="Microsoft YaHei" charset="-122"/>
                      </a:rPr>
                      <m:t>|</m:t>
                    </m:r>
                    <m:r>
                      <a:rPr lang="en-US" altLang="zh-CN" sz="2400" i="1">
                        <a:solidFill>
                          <a:srgbClr val="09405E"/>
                        </a:solidFill>
                        <a:effectLst/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effectLst/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solidFill>
                                  <a:srgbClr val="09405E"/>
                                </a:solidFill>
                                <a:effectLst/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{−1}</m:t>
                              </m:r>
                            </m:e>
                            <m:e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 </m:t>
                              </m:r>
                              <m:r>
                                <a:rPr lang="zh-CN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如果</m:t>
                              </m:r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i="1" smtClean="0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如果</m:t>
                              </m:r>
                              <m:r>
                                <a:rPr lang="zh-CN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{+1}</m:t>
                              </m:r>
                            </m:e>
                            <m:e>
                              <m:r>
                                <a:rPr lang="zh-CN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如果</m:t>
                              </m:r>
                              <m:r>
                                <a:rPr lang="zh-CN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 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effectLst/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&gt;0</m:t>
                              </m:r>
                              <m:r>
                                <a:rPr lang="zh-CN" altLang="zh-CN" sz="2400">
                                  <a:solidFill>
                                    <a:srgbClr val="09405E"/>
                                  </a:solidFill>
                                  <a:effectLst/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。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sz="2400" dirty="0">
                    <a:solidFill>
                      <a:srgbClr val="09405E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40" y="1933310"/>
                <a:ext cx="4829143" cy="1757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84" y="1147763"/>
            <a:ext cx="5612246" cy="17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次梯度法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将梯度下降法中的梯度换成次梯度，就得到次梯度法。</a:t>
                </a: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与梯度下降算法不同，次梯度算法并不是下降算法（每次对参数的更新，并不能保证目标函数单调递减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）。</a:t>
                </a:r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因此一般情况下我们选择：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func>
                      <m:funcPr>
                        <m:ctrlPr>
                          <a:rPr lang="mr-IN" altLang="zh-CN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altLang="zh-CN" sz="240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1,…,</m:t>
                            </m:r>
                            <m:r>
                              <a:rPr lang="en-US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r>
                          <a:rPr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𝐽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(</m:t>
                                </m:r>
                                <m:r>
                                  <a:rPr lang="en-US" altLang="zh-CN" sz="2400"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𝑡</m:t>
                                </m:r>
                                <m:r>
                                  <a:rPr lang="en-US" altLang="zh-CN" sz="2400" i="1"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虽然不能保证次梯度法中目标函数单调下降，可以证明对满足一定条件的凸函数，次梯度法是收敛的，只是收敛速度比梯度下降法慢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 b="-7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73837" y="1844824"/>
                <a:ext cx="5794171" cy="2530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梯度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下降法：</a:t>
                </a: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1.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开始，初始化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(0)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2.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计算目标函数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在当前值的</a:t>
                </a:r>
                <a:r>
                  <a:rPr lang="zh-CN" altLang="en-US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梯度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𝛻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 b="0" i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3.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根据学习率</a:t>
                </a:r>
                <a14:m>
                  <m:oMath xmlns:m="http://schemas.openxmlformats.org/officeDocument/2006/math"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，更新参数：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 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 b="0" i="0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r>
                      <a:rPr lang="zh-CN" altLang="en-US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𝛻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 b="0" i="0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r>
                  <a:rPr lang="en-US" altLang="zh-CN" dirty="0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.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判断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是否满足迭代终止条件。如果满足，循环结束，返回最佳参数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和目标函数极小值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+1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；否则转到第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步。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37" y="1844824"/>
                <a:ext cx="5794171" cy="2530565"/>
              </a:xfrm>
              <a:prstGeom prst="rect">
                <a:avLst/>
              </a:prstGeom>
              <a:blipFill rotWithShape="0">
                <a:blip r:embed="rId3"/>
                <a:stretch>
                  <a:fillRect l="-841" t="-1928" b="-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43222" y="1844824"/>
                <a:ext cx="5794171" cy="2530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次梯度法</a:t>
                </a:r>
                <a:r>
                  <a:rPr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1.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开始，初始化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0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2.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计算目标函数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在当前值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次微分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3.</a:t>
                </a:r>
                <a:r>
                  <a:rPr lang="zh-CN" altLang="en-US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根据学习率</a:t>
                </a:r>
                <a14:m>
                  <m:oMath xmlns:m="http://schemas.openxmlformats.org/officeDocument/2006/math"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，更新参数：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 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𝐰</m:t>
                        </m:r>
                      </m:e>
                      <m:sup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</m:sup>
                    </m:sSup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r>
                      <a:rPr lang="el-GR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𝜂</m:t>
                    </m:r>
                    <m:r>
                      <a:rPr lang="zh-CN" altLang="en-US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+1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4</a:t>
                </a:r>
                <a:r>
                  <a:rPr lang="en-US" altLang="zh-CN" dirty="0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.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判断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是否满足迭代终止条件。如果满足，循环结束，返回最佳参数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+1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和目标函数极小值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(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𝑡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+1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；否则转到第</a:t>
                </a:r>
                <a:r>
                  <a:rPr lang="en-US" altLang="zh-CN" dirty="0">
                    <a:solidFill>
                      <a:srgbClr val="09405E"/>
                    </a:solidFill>
                    <a:latin typeface="Arial" charset="0"/>
                    <a:ea typeface="Arial" charset="0"/>
                    <a:cs typeface="Arial" charset="0"/>
                  </a:rPr>
                  <a:t>2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步。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222" y="1844824"/>
                <a:ext cx="5794171" cy="2530565"/>
              </a:xfrm>
              <a:prstGeom prst="rect">
                <a:avLst/>
              </a:prstGeom>
              <a:blipFill rotWithShape="0">
                <a:blip r:embed="rId4"/>
                <a:stretch>
                  <a:fillRect l="-841" t="-1928" b="-2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机器</a:t>
                </a:r>
                <a:r>
                  <a:rPr kumimoji="1" lang="zh-CN" altLang="en-US" dirty="0">
                    <a:latin typeface="Cambria Math" charset="0"/>
                    <a:ea typeface="微软雅黑" pitchFamily="34" charset="-122"/>
                  </a:rPr>
                  <a:t>学习的三要素</a:t>
                </a:r>
                <a:endParaRPr kumimoji="1" lang="en-US" altLang="zh-CN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>
                    <a:latin typeface="Cambria Math" charset="0"/>
                    <a:ea typeface="微软雅黑" pitchFamily="34" charset="-122"/>
                  </a:rPr>
                  <a:t>1.</a:t>
                </a:r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 函数集合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800" i="1" dirty="0">
                            <a:latin typeface="Cambria Math" charset="0"/>
                            <a:ea typeface="微软雅黑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800" dirty="0">
                            <a:latin typeface="Cambria Math" charset="0"/>
                            <a:ea typeface="微软雅黑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800" i="1" dirty="0">
                                <a:latin typeface="Cambria Math" charset="0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sz="2800" dirty="0">
                                <a:latin typeface="Cambria Math" charset="0"/>
                                <a:ea typeface="微软雅黑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800" dirty="0">
                            <a:latin typeface="Cambria Math" charset="0"/>
                            <a:ea typeface="微软雅黑" pitchFamily="34" charset="-122"/>
                          </a:rPr>
                          <m:t>,…</m:t>
                        </m:r>
                      </m:e>
                    </m:d>
                  </m:oMath>
                </a14:m>
                <a:endParaRPr kumimoji="1" lang="en-US" altLang="zh-CN" sz="2800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 smtClean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2.</a:t>
                </a:r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 目标函数</a:t>
                </a:r>
                <a14:m>
                  <m:oMath xmlns:m="http://schemas.openxmlformats.org/officeDocument/2006/math"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𝐽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(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𝑓</m:t>
                    </m:r>
                    <m:r>
                      <a:rPr kumimoji="1" lang="en-US" altLang="zh-CN" sz="2800" dirty="0">
                        <a:solidFill>
                          <a:srgbClr val="C00000"/>
                        </a:solidFill>
                        <a:latin typeface="Cambria Math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kumimoji="1" lang="zh-CN" altLang="en-US" sz="2800" dirty="0">
                    <a:solidFill>
                      <a:srgbClr val="C00000"/>
                    </a:solidFill>
                    <a:latin typeface="Cambria Math" charset="0"/>
                    <a:ea typeface="微软雅黑" pitchFamily="34" charset="-122"/>
                  </a:rPr>
                  <a:t>：函数的好坏</a:t>
                </a:r>
                <a:endParaRPr kumimoji="1" lang="en-US" altLang="zh-CN" sz="2800" dirty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r>
                  <a:rPr kumimoji="1" lang="en-US" altLang="zh-CN" sz="2800" dirty="0">
                    <a:latin typeface="Cambria Math" charset="0"/>
                    <a:ea typeface="微软雅黑" pitchFamily="34" charset="-122"/>
                  </a:rPr>
                  <a:t>3.</a:t>
                </a:r>
                <a:r>
                  <a:rPr kumimoji="1" lang="zh-CN" altLang="en-US" sz="2800" dirty="0">
                    <a:latin typeface="Cambria Math" charset="0"/>
                    <a:ea typeface="微软雅黑" pitchFamily="34" charset="-122"/>
                  </a:rPr>
                  <a:t> 优化算法：找到</a:t>
                </a:r>
                <a:r>
                  <a:rPr kumimoji="1" lang="zh-CN" altLang="en-US" sz="2800" dirty="0" smtClean="0">
                    <a:latin typeface="Cambria Math" charset="0"/>
                    <a:ea typeface="微软雅黑" pitchFamily="34" charset="-122"/>
                  </a:rPr>
                  <a:t>最佳函数</a:t>
                </a:r>
                <a:endParaRPr kumimoji="1" lang="en-US" altLang="zh-CN" sz="2800" dirty="0" smtClean="0">
                  <a:latin typeface="Cambria Math" charset="0"/>
                  <a:ea typeface="微软雅黑" pitchFamily="34" charset="-122"/>
                </a:endParaRPr>
              </a:p>
              <a:p>
                <a:pPr marL="914400" lvl="1" indent="-457200">
                  <a:lnSpc>
                    <a:spcPct val="120000"/>
                  </a:lnSpc>
                  <a:buFont typeface="Wingdings" charset="2"/>
                  <a:buChar char="n"/>
                </a:pPr>
                <a:endParaRPr kumimoji="1" lang="zh-CN" altLang="en-US" dirty="0" smtClean="0">
                  <a:latin typeface="Cambria Math" charset="0"/>
                  <a:ea typeface="微软雅黑" pitchFamily="34" charset="-122"/>
                </a:endParaRPr>
              </a:p>
              <a:p>
                <a:pPr>
                  <a:buClr>
                    <a:srgbClr val="09405E"/>
                  </a:buClr>
                  <a:buFont typeface="Wingdings" charset="2"/>
                  <a:buChar char="n"/>
                </a:pPr>
                <a:r>
                  <a:rPr kumimoji="1" lang="zh-CN" altLang="en-US" dirty="0" smtClean="0">
                    <a:latin typeface="Cambria Math" charset="0"/>
                    <a:ea typeface="微软雅黑" pitchFamily="34" charset="-122"/>
                  </a:rPr>
                  <a:t>回归任务目标函数：</a:t>
                </a:r>
                <a:endParaRPr kumimoji="1" lang="en-US" altLang="zh-CN" dirty="0">
                  <a:solidFill>
                    <a:srgbClr val="C00000"/>
                  </a:solidFill>
                  <a:latin typeface="Cambria Math" charset="0"/>
                  <a:ea typeface="微软雅黑" pitchFamily="34" charset="-122"/>
                </a:endParaRPr>
              </a:p>
              <a:p>
                <a:endParaRPr kumimoji="1" lang="en-US" altLang="zh-CN" sz="2400" b="1" i="1" dirty="0">
                  <a:solidFill>
                    <a:srgbClr val="002060"/>
                  </a:solidFill>
                  <a:latin typeface="Cambria Math" charset="0"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线性回归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22620" y="4580714"/>
                <a:ext cx="5511573" cy="1477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 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sz="32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32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𝐿</m:t>
                          </m:r>
                          <m:r>
                            <a:rPr kumimoji="1" lang="en-US" altLang="zh-CN" sz="320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3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32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320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  <a:cs typeface="Microsoft YaHei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32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微软雅黑" pitchFamily="34" charset="-122"/>
                                  <a:cs typeface="Microsoft YaHei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3200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+</m:t>
                      </m:r>
                      <m:r>
                        <a:rPr kumimoji="1" lang="en-US" altLang="zh-CN" sz="32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𝜆</m:t>
                      </m:r>
                      <m:r>
                        <a:rPr kumimoji="1" lang="en-US" altLang="zh-CN" sz="3200" smtClean="0">
                          <a:solidFill>
                            <a:srgbClr val="7030A0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32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sz="32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20" y="4580714"/>
                <a:ext cx="5511573" cy="14770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709008" y="5694167"/>
            <a:ext cx="12707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正则项</a:t>
            </a:r>
            <a:endParaRPr lang="en-US" altLang="zh-CN" sz="2400" dirty="0" smtClean="0">
              <a:solidFill>
                <a:srgbClr val="7030A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88188" y="5714045"/>
            <a:ext cx="2112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损失函数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592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坐标轴下降法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次梯度法收敛速度慢，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求解推荐使用坐标轴下降法。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坐标轴下降法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：沿坐标轴方向搜索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00000"/>
              </a:lnSpc>
              <a:buFont typeface="Wingdings" charset="2"/>
              <a:buChar char="n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每次迭代中，在当前点处沿一个坐标轴方向进行一维搜索。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00000"/>
              </a:lnSpc>
              <a:buFont typeface="Wingdings" charset="2"/>
              <a:buChar char="n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循环使用不同的坐标轴。一个周期的一维搜索迭代过程相当于一个梯度迭代。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00000"/>
              </a:lnSpc>
              <a:buFont typeface="Wingdings" charset="2"/>
              <a:buChar char="n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利用当前坐标系统进行搜索，无需计算目标函数的导数，只按照某一坐标方向进行搜索最小值。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梯度下降法：沿目标函数负梯度的方向搜索，梯度方向通常不与任何坐标轴平行。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坐标轴下降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法在稀疏矩阵上的计算速度非常快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4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Lasso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的坐标轴下降法求解</a:t>
            </a:r>
            <a:b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67392" y="1023420"/>
                <a:ext cx="10752465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 smtClean="0">
                    <a:solidFill>
                      <a:srgbClr val="09405E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Lasso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的目标函数为：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1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</m:d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𝒚</m:t>
                            </m:r>
                            <m: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9405E"/>
                                </a:solidFill>
                                <a:latin typeface="Cambria Math" charset="0"/>
                              </a:rPr>
                              <m:t>𝑿𝒘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dirty="0" smtClean="0">
                  <a:solidFill>
                    <a:srgbClr val="09405E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坐标轴下降法：每次搜索一个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维度</a:t>
                </a:r>
                <a:endParaRPr lang="en-US" altLang="zh-CN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维，目标函数第一部分为残差平方和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𝑅𝑆𝑆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67392" y="1023420"/>
                <a:ext cx="10752465" cy="5237271"/>
              </a:xfrm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933549" y="3600923"/>
                <a:ext cx="3829575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549" y="3600923"/>
                <a:ext cx="3829575" cy="10384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8843581" y="3615151"/>
            <a:ext cx="2919543" cy="1031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9326399" y="3933000"/>
            <a:ext cx="1886975" cy="48301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11"/>
          <p:cNvCxnSpPr/>
          <p:nvPr/>
        </p:nvCxnSpPr>
        <p:spPr>
          <a:xfrm flipH="1">
            <a:off x="7320136" y="2954756"/>
            <a:ext cx="5621" cy="2922516"/>
          </a:xfrm>
          <a:prstGeom prst="line">
            <a:avLst/>
          </a:prstGeom>
          <a:ln w="22225">
            <a:solidFill>
              <a:srgbClr val="09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0" y="5480263"/>
                <a:ext cx="2047729" cy="12449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注意：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zh-CN" altLang="en-US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表示</a:t>
                </a:r>
                <a:r>
                  <a:rPr kumimoji="0" lang="zh-CN" altLang="en-US" b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𝒘</m:t>
                    </m:r>
                  </m:oMath>
                </a14:m>
                <a:r>
                  <a:rPr kumimoji="0" lang="zh-CN" altLang="en-US" b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中去掉第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kumimoji="0" lang="zh-CN" altLang="en-US" b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维的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后</a:t>
                </a:r>
                <a:r>
                  <a:rPr kumimoji="0" lang="zh-CN" altLang="en-US" b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向量</a:t>
                </a:r>
                <a:r>
                  <a:rPr lang="zh-CN" altLang="en-US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；</a:t>
                </a:r>
                <a:endParaRPr lang="en-US" altLang="zh-CN" dirty="0" smtClean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微软雅黑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zh-CN" altLang="en-US" b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类似</a:t>
                </a:r>
                <a:endParaRPr lang="zh-CN" altLang="en-US" dirty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80263"/>
                <a:ext cx="2047729" cy="1244954"/>
              </a:xfrm>
              <a:prstGeom prst="rect">
                <a:avLst/>
              </a:prstGeom>
              <a:blipFill rotWithShape="0">
                <a:blip r:embed="rId4"/>
                <a:stretch>
                  <a:fillRect l="-4762" t="-2941" r="-893" b="-4902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217596" y="4714091"/>
            <a:ext cx="310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第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j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维特征与残差的相关性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97516" y="5052645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92D05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利用去掉第</a:t>
            </a:r>
            <a:r>
              <a:rPr lang="en-US" altLang="zh-CN" i="1" dirty="0" smtClean="0">
                <a:solidFill>
                  <a:srgbClr val="92D05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j</a:t>
            </a:r>
            <a:r>
              <a:rPr lang="zh-CN" altLang="en-US" dirty="0" smtClean="0">
                <a:solidFill>
                  <a:srgbClr val="92D05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维后其他特征</a:t>
            </a:r>
            <a:r>
              <a:rPr lang="zh-CN" altLang="en-US" dirty="0">
                <a:solidFill>
                  <a:srgbClr val="92D05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得到的预测的残差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67392" y="2296002"/>
                <a:ext cx="4769575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𝑅𝑆𝑆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2" y="2296002"/>
                <a:ext cx="4769575" cy="10384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296063" y="3377525"/>
                <a:ext cx="4918847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−(</m:t>
                      </m:r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063" y="3377525"/>
                <a:ext cx="4918847" cy="103848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420744" y="4428894"/>
                <a:ext cx="4842736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=−2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44" y="4428894"/>
                <a:ext cx="4842736" cy="10384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390996" y="5480263"/>
                <a:ext cx="6930615" cy="14294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0" lang="zh-CN" alt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limLow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=</m:t>
                          </m:r>
                          <m:groupChr>
                            <m:groupChrPr>
                              <m:chr m:val="⏟"/>
                              <m:ctrlPr>
                                <a:rPr kumimoji="0" lang="zh-CN" alt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groupChr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zh-CN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groupCh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  <m:lim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−</m:t>
                      </m:r>
                      <m:limLow>
                        <m:limLow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groupChr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,−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96" y="5480263"/>
                <a:ext cx="6930615" cy="14294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952134" y="2396296"/>
                <a:ext cx="1861920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134" y="2396296"/>
                <a:ext cx="1861920" cy="103848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5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Lasso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的坐标轴下降法求解</a:t>
            </a:r>
            <a:b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13096" y="982287"/>
                <a:ext cx="5819417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次第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维对应目标函数</a:t>
                </a:r>
                <a:r>
                  <a:rPr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次微分为</a:t>
                </a:r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13096" y="982287"/>
                <a:ext cx="5819417" cy="5237271"/>
              </a:xfrm>
              <a:blipFill rotWithShape="0">
                <a:blip r:embed="rId2"/>
                <a:stretch>
                  <a:fillRect l="-1780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73697" y="1777271"/>
                <a:ext cx="5904822" cy="9546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𝜕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𝒘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97" y="1777271"/>
                <a:ext cx="5904822" cy="9546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2"/>
              <p:cNvSpPr txBox="1">
                <a:spLocks/>
              </p:cNvSpPr>
              <p:nvPr/>
            </p:nvSpPr>
            <p:spPr>
              <a:xfrm>
                <a:off x="6132513" y="957739"/>
                <a:ext cx="5819417" cy="5237271"/>
              </a:xfrm>
              <a:prstGeom prst="rect">
                <a:avLst/>
              </a:prstGeom>
            </p:spPr>
            <p:txBody>
              <a:bodyPr/>
              <a:lstStyle>
                <a:lvl1pPr marL="285750" marR="0" indent="-28575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 lang="en-US" altLang="zh-CN" sz="2800" b="0" kern="12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457200" indent="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zh-CN" altLang="en-US" sz="2400" b="0" kern="12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400" indent="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itchFamily="34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最优解条件：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</m:t>
                    </m:r>
                    <m:r>
                      <a:rPr lang="en-US" altLang="zh-CN" i="1">
                        <a:solidFill>
                          <a:srgbClr val="09405E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i="1" smtClean="0"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endParaRPr lang="zh-CN" altLang="en-US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1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513" y="957739"/>
                <a:ext cx="5819417" cy="5237271"/>
              </a:xfrm>
              <a:prstGeom prst="rect">
                <a:avLst/>
              </a:prstGeom>
              <a:blipFill rotWithShape="0">
                <a:blip r:embed="rId4"/>
                <a:stretch>
                  <a:fillRect l="-1885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0" y="3034269"/>
                <a:ext cx="5742598" cy="203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}</m:t>
                                </m:r>
                              </m:e>
                              <m:e>
                                <m:r>
                                  <a:rPr lang="zh-CN" altLang="zh-CN" sz="2800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800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zh-CN" sz="2800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800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+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}</m:t>
                                </m:r>
                              </m:e>
                              <m:e>
                                <m:r>
                                  <a:rPr lang="zh-CN" altLang="zh-CN" sz="2800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800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&gt;0</m:t>
                                </m:r>
                                <m:r>
                                  <a:rPr lang="zh-CN" altLang="zh-CN" sz="2800" dirty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。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34269"/>
                <a:ext cx="5742598" cy="20347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5711602" y="2950616"/>
                <a:ext cx="6595588" cy="2034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(</m:t>
                      </m:r>
                      <m:sSub>
                        <m:sSubPr>
                          <m:ctrlPr>
                            <a:rPr lang="zh-C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+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zh-CN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&lt;−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zh-CN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∈[−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zh-CN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&gt;</m:t>
                                </m:r>
                                <m:r>
                                  <a:rPr lang="en-US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02" y="2950616"/>
                <a:ext cx="6595588" cy="20347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7732644" y="51238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稀疏</a:t>
            </a:r>
            <a:r>
              <a:rPr kumimoji="1" lang="zh-CN" altLang="en-US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：特征选择</a:t>
            </a:r>
            <a:endParaRPr kumimoji="1" lang="zh-CN" altLang="en-US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639761" y="5752036"/>
                <a:ext cx="3829575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,−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1" y="5752036"/>
                <a:ext cx="3829575" cy="10384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88862" y="5775248"/>
                <a:ext cx="1861920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62" y="5775248"/>
                <a:ext cx="1861920" cy="103848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7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Lasso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的坐标轴下降法求解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en-US" altLang="zh-CN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1.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=2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zh-CN" altLang="zh-CN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SupPr>
                          <m:e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2.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初始化参数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𝒘</m:t>
                    </m:r>
                  </m:oMath>
                </a14:m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（全</a:t>
                </a:r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或随机） ；</a:t>
                </a: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endParaRPr lang="en-US" altLang="zh-CN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0"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3.</a:t>
                </a:r>
                <a:r>
                  <a:rPr lang="zh-CN" altLang="en-US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循环直到收敛：选择变化幅度最大的维度或者轮流更新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endParaRPr kumimoji="1" lang="zh-CN" altLang="en-US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3"/>
                <a:stretch>
                  <a:fillRect l="-1020" t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035660" y="3836335"/>
                <a:ext cx="5795497" cy="2095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>
                          <a:solidFill>
                            <a:srgbClr val="09405E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+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&lt;−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en-US" altLang="zh-CN" sz="2400" b="0" i="0" smtClean="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     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∈[−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如果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sz="24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&gt;</m:t>
                                </m:r>
                                <m:r>
                                  <a:rPr lang="en-US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𝜆</m:t>
                                </m:r>
                                <m:r>
                                  <a:rPr lang="zh-CN" altLang="zh-CN" sz="24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2800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 </a:t>
                </a:r>
                <a:endParaRPr kumimoji="0" lang="zh-CN" alt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60" y="3836335"/>
                <a:ext cx="5795497" cy="20957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07368" y="5836581"/>
                <a:ext cx="11388823" cy="795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注意：当特征与预测残差弱相关，即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[−</m:t>
                    </m:r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𝜆</m:t>
                    </m:r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</m:t>
                    </m:r>
                    <m:r>
                      <a:rPr lang="en-US" altLang="zh-CN" sz="20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𝜆</m:t>
                    </m:r>
                    <m:r>
                      <a:rPr lang="en-US" altLang="zh-CN" sz="20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]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=0</m:t>
                    </m:r>
                    <m:r>
                      <a:rPr lang="zh-CN" altLang="en-US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。</m:t>
                    </m:r>
                  </m:oMath>
                </a14:m>
                <a:endParaRPr lang="en-US" altLang="zh-CN" sz="20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𝜆</m:t>
                    </m:r>
                    <m:r>
                      <a:rPr lang="zh-CN" altLang="en-US" sz="20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≥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max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mr-IN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SupPr>
                          <m:e>
                            <m:r>
                              <a:rPr lang="en-US" altLang="zh-CN" sz="2000" b="1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:</m:t>
                            </m:r>
                            <m:r>
                              <a:rPr lang="en-US" altLang="zh-CN" sz="20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sz="20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时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000" b="0" i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0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:</m:t>
                        </m:r>
                        <m:r>
                          <a:rPr lang="en-US" altLang="zh-CN" sz="20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所有样本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𝑗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维的特征值，</a:t>
                </a:r>
                <a:r>
                  <a:rPr lang="en-US" altLang="zh-CN" sz="2000" b="1" dirty="0">
                    <a:solidFill>
                      <a:srgbClr val="09405E"/>
                    </a:solidFill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𝒚</m:t>
                    </m:r>
                  </m:oMath>
                </a14:m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所有样本的</a:t>
                </a:r>
                <a:r>
                  <a:rPr lang="zh-CN" altLang="en-US" sz="20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标签 </a:t>
                </a:r>
                <a:r>
                  <a:rPr lang="zh-CN" altLang="en-US" sz="2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836581"/>
                <a:ext cx="11388823" cy="795411"/>
              </a:xfrm>
              <a:prstGeom prst="rect">
                <a:avLst/>
              </a:prstGeom>
              <a:blipFill rotWithShape="0">
                <a:blip r:embed="rId5"/>
                <a:stretch>
                  <a:fillRect l="-589" t="-3817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775686" y="4402988"/>
            <a:ext cx="10020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3.2  </a:t>
            </a:r>
            <a:r>
              <a:rPr lang="zh-CN" altLang="zh-CN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endParaRPr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75686" y="3266782"/>
                <a:ext cx="10020505" cy="6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buClr>
                    <a:schemeClr val="bg1">
                      <a:lumMod val="50000"/>
                    </a:schemeClr>
                  </a:buClr>
                  <a:buFont typeface="Arial" pitchFamily="34" charset="0"/>
                  <a:buChar char="•"/>
                </a:pP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3.1  </a:t>
                </a:r>
                <a:r>
                  <a:rPr lang="zh-CN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</a:t>
                </a:r>
                <a:r>
                  <a:rPr lang="en-US" altLang="zh-CN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  <m:r>
                      <a:rPr lang="en-US" altLang="zh-CN" sz="280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=2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8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zh-C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zh-CN" altLang="zh-CN" sz="2800" i="1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>
                                        <a:solidFill>
                                          <a:srgbClr val="09405E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−</m:t>
                                </m:r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T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zh-CN" sz="2800" i="1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𝑖</m:t>
                                </m:r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,−</m:t>
                                </m:r>
                                <m:r>
                                  <a:rPr lang="en-US" altLang="zh-CN" sz="2800">
                                    <a:solidFill>
                                      <a:srgbClr val="09405E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zh-CN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,</m:t>
                            </m:r>
                            <m:r>
                              <a:rPr lang="en-US" altLang="zh-CN" sz="2800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686" y="3266782"/>
                <a:ext cx="10020505" cy="604268"/>
              </a:xfrm>
              <a:prstGeom prst="rect">
                <a:avLst/>
              </a:prstGeom>
              <a:blipFill rotWithShape="0">
                <a:blip r:embed="rId6"/>
                <a:stretch>
                  <a:fillRect l="-791" t="-6061" b="-19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8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回忆</a:t>
            </a:r>
            <a:r>
              <a:rPr kumimoji="1" lang="en-US" altLang="zh-CN" dirty="0" smtClean="0"/>
              <a:t>Lasso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504096"/>
              </p:ext>
            </p:extLst>
          </p:nvPr>
        </p:nvGraphicFramePr>
        <p:xfrm>
          <a:off x="623613" y="2143273"/>
          <a:ext cx="11087649" cy="4564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640">
                  <a:extLst>
                    <a:ext uri="{9D8B030D-6E8A-4147-A177-3AD203B41FA5}">
                      <a16:colId xmlns:a16="http://schemas.microsoft.com/office/drawing/2014/main" xmlns="" xmlns:a14="http://schemas.microsoft.com/office/drawing/2010/main" xmlns:mc="http://schemas.openxmlformats.org/markup-compatibility/2006" val="20000"/>
                    </a:ext>
                  </a:extLst>
                </a:gridCol>
                <a:gridCol w="9073009">
                  <a:extLst>
                    <a:ext uri="{9D8B030D-6E8A-4147-A177-3AD203B41FA5}">
                      <a16:colId xmlns:a16="http://schemas.microsoft.com/office/drawing/2014/main" xmlns="" xmlns:a14="http://schemas.microsoft.com/office/drawing/2010/main" xmlns:mc="http://schemas.openxmlformats.org/markup-compatibility/2006" val="20001"/>
                    </a:ext>
                  </a:extLst>
                </a:gridCol>
              </a:tblGrid>
              <a:tr h="41967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说明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0"/>
                  </a:ext>
                </a:extLst>
              </a:tr>
              <a:tr h="652169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precompute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是否使用预计算的 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Gram 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矩阵来加速计算。可取值：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True, False, ‘auto’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或数组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(array-like)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。如果设置为 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'auto' 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则机器决定。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341649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max_iter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最大迭代次数。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</a:txBody>
                  <a:tcPr marL="121920" marR="121920" marT="60960" marB="60960"/>
                </a:tc>
              </a:tr>
              <a:tr h="557281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tol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解的精度，判断迭代收敛与否的阈值。</a:t>
                      </a:r>
                      <a:endParaRPr lang="en-US" altLang="zh-CN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icrosoft YaHei" charset="-122"/>
                        <a:ea typeface="Microsoft YaHei" charset="-122"/>
                        <a:cs typeface="Microsoft YaHei" charset="-122"/>
                        <a:sym typeface="Times New Roman" panose="0202060305040502030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当更新量小于</a:t>
                      </a:r>
                      <a:r>
                        <a:rPr lang="en-US" altLang="zh-CN" sz="1800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tol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时，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优化代码检查优化的 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dual gap 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并继续直到小于 </a:t>
                      </a:r>
                      <a:r>
                        <a:rPr lang="en-US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tol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 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为止。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1"/>
                  </a:ext>
                </a:extLst>
              </a:tr>
              <a:tr h="562532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warm_start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是否从之前的结果继续。初始值可以是之前的训练结果，支持在线学习。初始值可在</a:t>
                      </a:r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fit</a:t>
                      </a:r>
                      <a:r>
                        <a:rPr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函数中作为参数传递。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2"/>
                  </a:ext>
                </a:extLst>
              </a:tr>
              <a:tr h="361481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positive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是否强制使系数为正。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  <a:tr h="350311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random_state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随机选择特征的权重进行更新的随机种子。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当参数</a:t>
                      </a:r>
                      <a:r>
                        <a:rPr lang="en-US" altLang="zh-CN" sz="18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selection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 == ‘random’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有效。</a:t>
                      </a:r>
                      <a:endParaRPr kumimoji="1" lang="en-US" altLang="zh-CN" sz="18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xmlns:a14="http://schemas.microsoft.com/office/drawing/2010/main" xmlns:mc="http://schemas.openxmlformats.org/markup-compatibility/2006" val="10003"/>
                  </a:ext>
                </a:extLst>
              </a:tr>
              <a:tr h="350311">
                <a:tc>
                  <a:txBody>
                    <a:bodyPr/>
                    <a:lstStyle/>
                    <a:p>
                      <a:pPr algn="l"/>
                      <a:r>
                        <a:rPr lang="pl-PL" altLang="zh-CN" sz="1800" i="1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selection</a:t>
                      </a:r>
                      <a:endParaRPr lang="zh-CN" altLang="en-US" sz="1800" b="0" i="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zh-CN" altLang="en-US" sz="18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选择特征权重更新的方式，可选项有：</a:t>
                      </a:r>
                      <a:r>
                        <a:rPr lang="en-US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‘cyclic’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（循环更新），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 ‘</a:t>
                      </a:r>
                      <a:r>
                        <a:rPr lang="mr-IN" altLang="zh-CN" sz="18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random</a:t>
                      </a:r>
                      <a:r>
                        <a:rPr lang="mr-IN" altLang="zh-CN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’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（随机选择特征进行更新，通常收敛更快，尤其当参数</a:t>
                      </a:r>
                      <a:r>
                        <a:rPr lang="pl-PL" altLang="zh-CN" sz="1800" i="1" dirty="0" err="1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tol</a:t>
                      </a:r>
                      <a:r>
                        <a:rPr kumimoji="1" lang="en-US" altLang="zh-CN" sz="1800" i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&gt;10</a:t>
                      </a:r>
                      <a:r>
                        <a:rPr kumimoji="1" lang="en-US" altLang="zh-CN" sz="1800" i="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-4</a:t>
                      </a:r>
                      <a:r>
                        <a:rPr kumimoji="1" lang="zh-CN" altLang="en-US" sz="1800" i="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时</a:t>
                      </a:r>
                      <a:r>
                        <a:rPr lang="zh-CN" alt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Times New Roman" panose="02020603050405020304"/>
                        </a:rPr>
                        <a:t>）。</a:t>
                      </a:r>
                      <a:endParaRPr lang="zh-CN" altLang="en-US" sz="1800" b="0" i="0" dirty="0" smtClean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45415" y="150997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r>
              <a: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有关参数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4976" y="764704"/>
            <a:ext cx="11375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dirty="0" err="1">
                <a:latin typeface="Arial" charset="0"/>
                <a:ea typeface="Arial" charset="0"/>
                <a:cs typeface="Arial" charset="0"/>
              </a:rPr>
              <a:t>sklearn.linear_model.Lasso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i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=1.0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precompute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=True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=1000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=0.0001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warm_start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positive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selection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pl-PL" altLang="zh-CN" i="1" dirty="0" err="1">
                <a:latin typeface="Arial" charset="0"/>
                <a:ea typeface="Arial" charset="0"/>
                <a:cs typeface="Arial" charset="0"/>
              </a:rPr>
              <a:t>cyclic</a:t>
            </a:r>
            <a:r>
              <a:rPr lang="pl-PL" altLang="zh-CN" i="1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pl-PL" altLang="zh-CN" dirty="0"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5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正则小结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正则使得线性回归系数收缩，模型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稳定。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当输入特征之间存在共线性时使用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正则。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正则也会收缩回归系数。当正则参数取合适值时，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L1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正则使得有些线性回归系数为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，得到稀疏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模型。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当输入特征多，有些特征与目标变量之间相关性很弱时，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L1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正则可能只选择强相关的特征，模型解释性好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46125" y="5220182"/>
                <a:ext cx="11100625" cy="988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9405E"/>
                  </a:buClr>
                  <a:buFont typeface="Arial" pitchFamily="34" charset="0"/>
                  <a:buChar char="•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注意：由于正则项中对不同维度的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同等对待，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对输入特征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9405E"/>
                        </a:solidFill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最好做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去量</a:t>
                </a:r>
                <a:r>
                  <a:rPr lang="zh-CN" altLang="en-US" sz="28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纲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scaling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）处理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，使得不同维度的特征取值范围大致相同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5220182"/>
                <a:ext cx="11100625" cy="988797"/>
              </a:xfrm>
              <a:prstGeom prst="rect">
                <a:avLst/>
              </a:prstGeom>
              <a:blipFill rotWithShape="0">
                <a:blip r:embed="rId2"/>
                <a:stretch>
                  <a:fillRect l="-1098" t="-6135" b="-15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7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正则 </a:t>
            </a:r>
            <a:r>
              <a:rPr kumimoji="1" lang="en-US" altLang="zh-CN" dirty="0" smtClean="0"/>
              <a:t>vs. L1</a:t>
            </a:r>
            <a:r>
              <a:rPr kumimoji="1" lang="zh-CN" altLang="en-US" dirty="0" smtClean="0"/>
              <a:t>正则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435326"/>
            <a:ext cx="8625949" cy="48200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07172" y="6002126"/>
            <a:ext cx="1036500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Lasso</a:t>
            </a: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84032" y="6021288"/>
            <a:ext cx="1169549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岭回归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386342" y="4983559"/>
                <a:ext cx="6145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342" y="4983559"/>
                <a:ext cx="614527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793841" y="5013176"/>
                <a:ext cx="6145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841" y="5013176"/>
                <a:ext cx="61452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63552" y="2670919"/>
                <a:ext cx="621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670919"/>
                <a:ext cx="621645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456040" y="2708920"/>
                <a:ext cx="6216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708920"/>
                <a:ext cx="62164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431704" y="2884874"/>
                <a:ext cx="4956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2884874"/>
                <a:ext cx="495649" cy="461665"/>
              </a:xfrm>
              <a:prstGeom prst="rect">
                <a:avLst/>
              </a:prstGeom>
              <a:blipFill rotWithShape="0">
                <a:blip r:embed="rId7"/>
                <a:stretch>
                  <a:fillRect r="-17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8040216" y="3028890"/>
                <a:ext cx="4956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20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3028890"/>
                <a:ext cx="495649" cy="461665"/>
              </a:xfrm>
              <a:prstGeom prst="rect">
                <a:avLst/>
              </a:prstGeom>
              <a:blipFill rotWithShape="0">
                <a:blip r:embed="rId7"/>
                <a:stretch>
                  <a:fillRect r="-17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/>
          <p:cNvCxnSpPr/>
          <p:nvPr/>
        </p:nvCxnSpPr>
        <p:spPr>
          <a:xfrm flipH="1">
            <a:off x="4674377" y="1319676"/>
            <a:ext cx="1970640" cy="59715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线箭头连接符 16"/>
          <p:cNvCxnSpPr/>
          <p:nvPr/>
        </p:nvCxnSpPr>
        <p:spPr>
          <a:xfrm flipH="1">
            <a:off x="5250441" y="1319676"/>
            <a:ext cx="1440157" cy="556712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箭头连接符 20"/>
          <p:cNvCxnSpPr/>
          <p:nvPr/>
        </p:nvCxnSpPr>
        <p:spPr>
          <a:xfrm>
            <a:off x="6690598" y="1319676"/>
            <a:ext cx="2109923" cy="79351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线箭头连接符 24"/>
          <p:cNvCxnSpPr/>
          <p:nvPr/>
        </p:nvCxnSpPr>
        <p:spPr>
          <a:xfrm>
            <a:off x="6645017" y="1319676"/>
            <a:ext cx="2235140" cy="415877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文本框 37"/>
          <p:cNvSpPr txBox="1"/>
          <p:nvPr/>
        </p:nvSpPr>
        <p:spPr>
          <a:xfrm>
            <a:off x="5898510" y="940660"/>
            <a:ext cx="1323437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RSS</a:t>
            </a:r>
            <a:r>
              <a: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等</a:t>
            </a:r>
            <a:r>
              <a:rPr lang="zh-CN" altLang="en-US" sz="200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值</a:t>
            </a:r>
            <a:r>
              <a: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线</a:t>
            </a:r>
            <a:endParaRPr kumimoji="0" lang="zh-CN" altLang="en-US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cxnSp>
        <p:nvCxnSpPr>
          <p:cNvPr id="50" name="直线箭头连接符 49"/>
          <p:cNvCxnSpPr/>
          <p:nvPr/>
        </p:nvCxnSpPr>
        <p:spPr>
          <a:xfrm flipH="1" flipV="1">
            <a:off x="3923260" y="3122154"/>
            <a:ext cx="2093928" cy="566418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线箭头连接符 51"/>
          <p:cNvCxnSpPr/>
          <p:nvPr/>
        </p:nvCxnSpPr>
        <p:spPr>
          <a:xfrm flipV="1">
            <a:off x="6024563" y="3054153"/>
            <a:ext cx="2481294" cy="63933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文本框 54"/>
          <p:cNvSpPr txBox="1"/>
          <p:nvPr/>
        </p:nvSpPr>
        <p:spPr>
          <a:xfrm>
            <a:off x="5227258" y="3645024"/>
            <a:ext cx="1831274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RSS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最小值点</a:t>
            </a:r>
            <a:endParaRPr kumimoji="0" lang="zh-CN" altLang="en-US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 flipH="1" flipV="1">
            <a:off x="2978699" y="5397450"/>
            <a:ext cx="1714906" cy="407815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直线箭头连接符 57"/>
          <p:cNvCxnSpPr/>
          <p:nvPr/>
        </p:nvCxnSpPr>
        <p:spPr>
          <a:xfrm flipV="1">
            <a:off x="4693605" y="5375400"/>
            <a:ext cx="1629795" cy="429864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文本框 58"/>
          <p:cNvSpPr txBox="1"/>
          <p:nvPr/>
        </p:nvSpPr>
        <p:spPr>
          <a:xfrm>
            <a:off x="4204001" y="5781722"/>
            <a:ext cx="2092879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正则约束</a:t>
            </a:r>
            <a:endParaRPr kumimoji="0" lang="zh-CN" altLang="en-US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48150" y="3811108"/>
            <a:ext cx="1278553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Lasso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系数</a:t>
            </a:r>
          </a:p>
        </p:txBody>
      </p:sp>
      <p:cxnSp>
        <p:nvCxnSpPr>
          <p:cNvPr id="70" name="直线箭头连接符 69"/>
          <p:cNvCxnSpPr/>
          <p:nvPr/>
        </p:nvCxnSpPr>
        <p:spPr>
          <a:xfrm>
            <a:off x="1847528" y="4005064"/>
            <a:ext cx="774497" cy="380734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文本框 70"/>
          <p:cNvSpPr txBox="1"/>
          <p:nvPr/>
        </p:nvSpPr>
        <p:spPr>
          <a:xfrm>
            <a:off x="7733944" y="4604575"/>
            <a:ext cx="1543827" cy="4001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岭回归系数</a:t>
            </a:r>
          </a:p>
        </p:txBody>
      </p:sp>
      <p:cxnSp>
        <p:nvCxnSpPr>
          <p:cNvPr id="72" name="直线箭头连接符 71"/>
          <p:cNvCxnSpPr/>
          <p:nvPr/>
        </p:nvCxnSpPr>
        <p:spPr>
          <a:xfrm flipH="1" flipV="1">
            <a:off x="7104112" y="4370873"/>
            <a:ext cx="1011857" cy="316336"/>
          </a:xfrm>
          <a:prstGeom prst="straightConnector1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8323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289679"/>
            <a:ext cx="5653805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回归任务的损失函数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线性回归的的优化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8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回归任务的模型性能</a:t>
            </a: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回归任务的模型性能评价指标</a:t>
            </a:r>
            <a:endParaRPr kumimoji="1" lang="en-US" altLang="zh-CN" sz="28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线性回归模型超参数调优</a:t>
            </a:r>
            <a:endParaRPr kumimoji="1"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81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746126" y="916567"/>
            <a:ext cx="10752465" cy="5237271"/>
          </a:xfrm>
        </p:spPr>
        <p:txBody>
          <a:bodyPr/>
          <a:lstStyle/>
          <a:p>
            <a:r>
              <a:rPr lang="zh-CN" altLang="en-US" sz="2400" dirty="0"/>
              <a:t>开方均方误差（</a:t>
            </a:r>
            <a:r>
              <a:rPr lang="en-US" altLang="zh-CN" sz="2400" dirty="0"/>
              <a:t>Rooted Mean Squared Error</a:t>
            </a:r>
            <a:r>
              <a:rPr lang="zh-CN" altLang="en-US" sz="2400" dirty="0"/>
              <a:t>，</a:t>
            </a:r>
            <a:r>
              <a:rPr lang="en-US" altLang="zh-CN" sz="2400" dirty="0"/>
              <a:t>RMSE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endParaRPr kumimoji="1" lang="en-US" altLang="zh-CN" sz="2000" dirty="0" smtClean="0"/>
          </a:p>
          <a:p>
            <a:pPr lvl="1"/>
            <a:endParaRPr kumimoji="1" lang="en-US" altLang="zh-CN" sz="2000" dirty="0" smtClean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平均绝对误差（</a:t>
            </a:r>
            <a:r>
              <a:rPr lang="en-US" altLang="zh-CN" sz="2400" dirty="0"/>
              <a:t>Mean Absolute Error</a:t>
            </a:r>
            <a:r>
              <a:rPr lang="zh-CN" altLang="en-US" sz="2400" dirty="0"/>
              <a:t>，</a:t>
            </a:r>
            <a:r>
              <a:rPr lang="en-US" altLang="zh-CN" sz="2400" dirty="0"/>
              <a:t>MAE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endParaRPr kumimoji="1" lang="en-US" altLang="zh-CN" sz="2000" dirty="0" smtClean="0"/>
          </a:p>
          <a:p>
            <a:pPr lvl="1"/>
            <a:endParaRPr kumimoji="1" lang="en-US" altLang="zh-CN" sz="2000" dirty="0" smtClean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绝对误差中值（</a:t>
            </a:r>
            <a:r>
              <a:rPr lang="en-US" altLang="zh-CN" sz="2400" dirty="0"/>
              <a:t>Median Absolute Error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MedAE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r>
              <a:rPr lang="zh-CN" altLang="en-US" sz="2400" dirty="0"/>
              <a:t>平均平方</a:t>
            </a:r>
            <a:r>
              <a:rPr lang="en-US" altLang="zh-CN" sz="2400" dirty="0"/>
              <a:t>log</a:t>
            </a:r>
            <a:r>
              <a:rPr lang="zh-CN" altLang="en-US" sz="2400" dirty="0"/>
              <a:t>误差</a:t>
            </a:r>
            <a:r>
              <a:rPr lang="zh-CN" altLang="en-US" sz="2400" dirty="0">
                <a:sym typeface="Wingdings"/>
              </a:rPr>
              <a:t>（</a:t>
            </a:r>
            <a:r>
              <a:rPr lang="en-US" altLang="zh-CN" sz="2400" dirty="0"/>
              <a:t>Mean Squared Logarithmic Error, MSLE</a:t>
            </a:r>
            <a:r>
              <a:rPr lang="zh-CN" altLang="en-US" sz="2400" dirty="0">
                <a:sym typeface="Wingdings"/>
              </a:rPr>
              <a:t>）</a:t>
            </a:r>
            <a:endParaRPr kumimoji="1"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回归模型的评价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指标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291790" y="1404740"/>
                <a:ext cx="4491770" cy="14368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RMSE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 (</m:t>
                      </m:r>
                      <m:r>
                        <a:rPr kumimoji="0" lang="en-US" altLang="zh-CN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𝒚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</m:e>
                      </m:acc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mr-I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  <a:ea typeface="微软雅黑" pitchFamily="34" charset="-122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790" y="1404740"/>
                <a:ext cx="4491770" cy="143686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91790" y="3058745"/>
                <a:ext cx="3862211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MAE</m:t>
                      </m:r>
                      <m:r>
                        <a:rPr lang="en-US" altLang="zh-CN" sz="2400" i="1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(</m:t>
                      </m:r>
                      <m:r>
                        <a:rPr lang="en-US" altLang="zh-CN" sz="24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𝒚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</m:e>
                      </m:acc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)=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790" y="3058745"/>
                <a:ext cx="3862211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291790" y="4793065"/>
                <a:ext cx="6450548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MedAE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(</m:t>
                      </m:r>
                      <m:r>
                        <a:rPr kumimoji="0" lang="en-US" altLang="zh-CN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𝒚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</m:e>
                      </m:acc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)=</m:t>
                      </m:r>
                      <m:r>
                        <m:rPr>
                          <m:sty m:val="p"/>
                        </m:rPr>
                        <a:rPr kumimoji="0" lang="en-US" altLang="zh-CN" sz="24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median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hr-HR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9405E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微软雅黑" pitchFamily="34" charset="-122"/>
                                      <a:sym typeface="Times New Roman" panose="02020603050405020304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9405E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微软雅黑" pitchFamily="34" charset="-122"/>
                                  <a:sym typeface="Times New Roman" panose="02020603050405020304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,…,</m:t>
                      </m:r>
                      <m:d>
                        <m:dPr>
                          <m:begChr m:val="|"/>
                          <m:endChr m:val="|"/>
                          <m:ctrlPr>
                            <a:rPr lang="hr-HR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)</m:t>
                      </m:r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790" y="4793065"/>
                <a:ext cx="6450548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6393" r="-189" b="-36066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204696" y="5802194"/>
                <a:ext cx="6624736" cy="10384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MSLE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 (</m:t>
                      </m:r>
                      <m:r>
                        <a:rPr kumimoji="0" lang="en-US" altLang="zh-CN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𝒚</m:t>
                      </m:r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</m:e>
                      </m:acc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)=</m:t>
                      </m:r>
                      <m:f>
                        <m:fPr>
                          <m:ctrlPr>
                            <a:rPr lang="mr-I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den>
                      </m:f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s-I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lo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g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⁡(1+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log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⁡(1+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96" y="5802194"/>
                <a:ext cx="6624736" cy="10384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622699" y="6479701"/>
                <a:ext cx="6604883" cy="400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09405E"/>
                    </a:solidFill>
                    <a:latin typeface="微软雅黑" pitchFamily="34" charset="-122"/>
                    <a:ea typeface="微软雅黑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</a:rPr>
                      <m:t>𝑦</m:t>
                    </m:r>
                  </m:oMath>
                </a14:m>
                <a:r>
                  <a:rPr kumimoji="0" lang="zh-CN" altLang="en-US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呈指数增长时可以使用（如计数、一年的平均销量</a:t>
                </a:r>
                <a:r>
                  <a:rPr kumimoji="0" lang="mr-IN" altLang="zh-CN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…</a:t>
                </a:r>
                <a:r>
                  <a:rPr kumimoji="0" lang="zh-CN" altLang="en-US" sz="2000" b="0" i="0" u="none" strike="noStrike" cap="none" spc="0" normalizeH="0" baseline="0" dirty="0" smtClean="0">
                    <a:ln>
                      <a:noFill/>
                    </a:ln>
                    <a:solidFill>
                      <a:srgbClr val="09405E"/>
                    </a:solidFill>
                    <a:effectLst/>
                    <a:uFillTx/>
                    <a:latin typeface="微软雅黑" pitchFamily="34" charset="-122"/>
                    <a:ea typeface="微软雅黑" pitchFamily="34" charset="-122"/>
                    <a:sym typeface="Times New Roman" panose="02020603050405020304"/>
                  </a:rPr>
                  <a:t>）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699" y="6479701"/>
                <a:ext cx="6604883" cy="400108"/>
              </a:xfrm>
              <a:prstGeom prst="rect">
                <a:avLst/>
              </a:prstGeom>
              <a:blipFill rotWithShape="0">
                <a:blip r:embed="rId6"/>
                <a:stretch>
                  <a:fillRect l="-1661" t="-9091" r="-923" b="-25758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7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分数：</a:t>
                </a:r>
                <a:r>
                  <a:rPr lang="zh-CN" altLang="en-US" dirty="0"/>
                  <a:t>既考虑了预测值与真值之间的差异，也考虑了问题本身真值之间的差异（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Scikit</a:t>
                </a:r>
                <a:r>
                  <a:rPr lang="en-US" altLang="zh-CN" dirty="0"/>
                  <a:t>-Learn </a:t>
                </a:r>
                <a:r>
                  <a:rPr lang="zh-CN" altLang="en-US" dirty="0" smtClean="0"/>
                  <a:t>回归</a:t>
                </a:r>
                <a:r>
                  <a:rPr lang="zh-CN" altLang="en-US" dirty="0"/>
                  <a:t>模型</a:t>
                </a:r>
                <a:r>
                  <a:rPr lang="zh-CN" altLang="en-US" dirty="0" smtClean="0"/>
                  <a:t>的</a:t>
                </a:r>
                <a:r>
                  <a:rPr lang="zh-CN" altLang="en-US" dirty="0" smtClean="0"/>
                  <a:t>默认</a:t>
                </a:r>
                <a:r>
                  <a:rPr lang="zh-CN" altLang="en-US" dirty="0" smtClean="0"/>
                  <a:t>评价</a:t>
                </a:r>
                <a:r>
                  <a:rPr lang="zh-CN" altLang="en-US" dirty="0"/>
                  <a:t>准则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 smtClean="0"/>
                  <a:t>已</a:t>
                </a:r>
                <a:r>
                  <a:rPr lang="zh-CN" altLang="en-US" dirty="0"/>
                  <a:t>解释的方差分数（</a:t>
                </a:r>
                <a:r>
                  <a:rPr lang="en-US" altLang="zh-CN" dirty="0"/>
                  <a:t>Explained variance score</a:t>
                </a:r>
                <a:r>
                  <a:rPr lang="zh-CN" altLang="en-US" dirty="0"/>
                  <a:t>）：最佳分数为</a:t>
                </a:r>
                <a:r>
                  <a:rPr lang="en-US" altLang="zh-CN" dirty="0" smtClean="0"/>
                  <a:t>1</a:t>
                </a:r>
                <a:endParaRPr lang="en-US" altLang="zh-CN" dirty="0" smtClean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olidFill>
                  <a:schemeClr val="bg1">
                    <a:lumMod val="9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回归模型的评价指标</a:t>
            </a:r>
            <a:endParaRPr kumimoji="1"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838828" y="2001550"/>
                <a:ext cx="5070991" cy="1211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𝑆𝑆</m:t>
                          </m:r>
                        </m:e>
                        <m:sub>
                          <m: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  <m:t>𝑟𝑒𝑠</m:t>
                          </m:r>
                        </m:sub>
                      </m:sSub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 (</m:t>
                      </m:r>
                      <m:r>
                        <a:rPr kumimoji="0" lang="en-US" altLang="zh-CN" sz="28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𝒚</m:t>
                      </m:r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kumimoji="0" lang="en-US" altLang="zh-CN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Cambria Math" charset="0"/>
                              <a:ea typeface="微软雅黑" pitchFamily="34" charset="-122"/>
                              <a:sym typeface="Times New Roman" panose="02020603050405020304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</m:e>
                      </m:acc>
                      <m:r>
                        <a:rPr kumimoji="0" lang="en-US" altLang="zh-CN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9405E"/>
                          </a:solidFill>
                          <a:effectLst/>
                          <a:uFillTx/>
                          <a:latin typeface="Cambria Math" charset="0"/>
                          <a:ea typeface="微软雅黑" pitchFamily="34" charset="-122"/>
                          <a:sym typeface="Times New Roman" panose="02020603050405020304"/>
                        </a:rPr>
                        <m:t>)=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9405E"/>
                  </a:solidFill>
                  <a:effectLst/>
                  <a:uFillTx/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828" y="2001550"/>
                <a:ext cx="5070991" cy="12115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221674" y="2168973"/>
                <a:ext cx="4341573" cy="989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2800" b="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1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mr-IN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𝑟𝑒𝑠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𝑡𝑜𝑡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𝒚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674" y="2168973"/>
                <a:ext cx="4341573" cy="9890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066171" y="5523547"/>
                <a:ext cx="6934527" cy="996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explained</m:t>
                      </m:r>
                      <m: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variance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r>
                        <a:rPr lang="en-US" altLang="zh-CN" sz="2800" b="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1</m:t>
                      </m:r>
                      <m:r>
                        <a:rPr lang="en-US" altLang="zh-CN" sz="2800" b="1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−</m:t>
                      </m:r>
                      <m:f>
                        <m:fPr>
                          <m:ctrlPr>
                            <a:rPr lang="mr-IN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Var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 (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𝑉𝑎𝑟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{</m:t>
                          </m:r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  <m:r>
                            <a:rPr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171" y="5523547"/>
                <a:ext cx="6934527" cy="9965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4290" y="6454845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当残差的均值为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</a:t>
            </a:r>
            <a:r>
              <a:rPr lang="zh-CN" altLang="en-US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，二者相同</a:t>
            </a:r>
            <a:endParaRPr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165384" y="4219664"/>
                <a:ext cx="53848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zh-CN" kern="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用样本均值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zh-CN" altLang="zh-CN" i="1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barPr>
                      <m:e>
                        <m:r>
                          <a:rPr lang="en-US" altLang="zh-CN" i="1" kern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𝑦</m:t>
                        </m:r>
                      </m:e>
                    </m:bar>
                  </m:oMath>
                </a14:m>
                <a:r>
                  <a:rPr lang="zh-CN" altLang="zh-CN" kern="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来做预测的</a:t>
                </a:r>
                <a:r>
                  <a:rPr lang="en-US" altLang="zh-CN" kern="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MSE</a:t>
                </a:r>
              </a:p>
              <a:p>
                <a:pPr algn="ctr"/>
                <a:r>
                  <a:rPr lang="zh-CN" altLang="en-US" kern="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没有考虑输入特征的影响</a:t>
                </a:r>
                <a:r>
                  <a:rPr lang="zh-CN" altLang="zh-CN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，最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简单粗暴的预测</a:t>
                </a:r>
                <a:r>
                  <a:rPr lang="zh-CN" altLang="zh-CN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kern="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r>
                  <a:rPr lang="zh-CN" altLang="zh-CN" dirty="0" smtClean="0">
                    <a:solidFill>
                      <a:srgbClr val="09405E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zh-CN" altLang="en-US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84" y="4219664"/>
                <a:ext cx="5384807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566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838828" y="2989883"/>
                <a:ext cx="4544706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𝑆𝑆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𝑡𝑜𝑡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 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𝒚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=</m:t>
                      </m:r>
                      <m:f>
                        <m:fPr>
                          <m:ctrlPr>
                            <a:rPr lang="mr-IN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微软雅黑" pitchFamily="34" charset="-122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  <a:ea typeface="微软雅黑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  <a:latin typeface="微软雅黑" pitchFamily="34" charset="-122"/>
                  <a:ea typeface="微软雅黑" pitchFamily="34" charset="-122"/>
                  <a:sym typeface="Times New Roman" panose="02020603050405020304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828" y="2989883"/>
                <a:ext cx="4544706" cy="13038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4290" y="2422659"/>
            <a:ext cx="182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lang="zh-CN" altLang="zh-CN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预测</a:t>
            </a:r>
            <a:r>
              <a:rPr lang="zh-CN" altLang="zh-CN" kern="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kern="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MSE</a:t>
            </a:r>
          </a:p>
        </p:txBody>
      </p:sp>
      <p:sp>
        <p:nvSpPr>
          <p:cNvPr id="12" name="矩形 11"/>
          <p:cNvSpPr/>
          <p:nvPr/>
        </p:nvSpPr>
        <p:spPr>
          <a:xfrm>
            <a:off x="9000698" y="3473032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ker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误差减少比例</a:t>
            </a:r>
            <a:r>
              <a:rPr lang="zh-CN" altLang="zh-CN" sz="240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40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94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396111" cy="5237271"/>
          </a:xfrm>
        </p:spPr>
        <p:txBody>
          <a:bodyPr/>
          <a:lstStyle/>
          <a:p>
            <a:r>
              <a:rPr kumimoji="1" lang="zh-CN" altLang="en-US" dirty="0" smtClean="0"/>
              <a:t>对回归问题，最常用的损失函数为</a:t>
            </a:r>
            <a:r>
              <a:rPr kumimoji="1" lang="en-US" altLang="zh-CN" dirty="0" smtClean="0">
                <a:solidFill>
                  <a:srgbClr val="C00000"/>
                </a:solidFill>
              </a:rPr>
              <a:t>L2</a:t>
            </a:r>
            <a:r>
              <a:rPr kumimoji="1" lang="zh-CN" altLang="en-US" dirty="0" smtClean="0">
                <a:solidFill>
                  <a:srgbClr val="C00000"/>
                </a:solidFill>
              </a:rPr>
              <a:t>损失</a:t>
            </a:r>
            <a:r>
              <a:rPr kumimoji="1" lang="zh-CN" altLang="en-US" dirty="0" smtClean="0"/>
              <a:t>，即预测残差的平方：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 smtClean="0"/>
              <a:t> 训练集上所有训练数据的</a:t>
            </a:r>
            <a:r>
              <a:rPr kumimoji="1" lang="zh-CN" altLang="en-US" dirty="0"/>
              <a:t>预测残差的</a:t>
            </a:r>
            <a:r>
              <a:rPr kumimoji="1" lang="zh-CN" altLang="en-US" dirty="0" smtClean="0"/>
              <a:t>平方和记为（</a:t>
            </a:r>
            <a:r>
              <a:rPr lang="en-US" altLang="zh-CN" dirty="0"/>
              <a:t> Residual Sum of Squares</a:t>
            </a:r>
            <a:r>
              <a:rPr lang="zh-CN" altLang="zh-CN" dirty="0"/>
              <a:t>，</a:t>
            </a:r>
            <a:r>
              <a:rPr lang="en-US" altLang="zh-CN" dirty="0"/>
              <a:t>RSS</a:t>
            </a:r>
            <a:r>
              <a:rPr lang="zh-CN" altLang="zh-CN" dirty="0"/>
              <a:t> 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损失函数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94944" y="2011882"/>
                <a:ext cx="3805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p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44" y="2011882"/>
                <a:ext cx="380572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450856" y="2011882"/>
                <a:ext cx="39318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280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 预测</a:t>
                </a:r>
                <a:r>
                  <a:rPr kumimoji="1" lang="zh-CN" altLang="en-US" sz="2800" dirty="0" smtClean="0">
                    <a:solidFill>
                      <a:srgbClr val="C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残差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𝑟</m:t>
                    </m:r>
                    <m:r>
                      <a:rPr kumimoji="1" lang="en-US" altLang="zh-CN" sz="2800" i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kumimoji="1" lang="en-US" altLang="zh-CN" sz="2800" i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𝑦</m:t>
                    </m:r>
                    <m:r>
                      <a:rPr kumimoji="1" lang="en-US" altLang="zh-CN" sz="2800" i="1">
                        <a:solidFill>
                          <a:srgbClr val="C00000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</m:t>
                    </m:r>
                    <m:acc>
                      <m:accPr>
                        <m:chr m:val="̂"/>
                        <m:ctrlPr>
                          <a:rPr kumimoji="1" lang="en-US" altLang="zh-CN" sz="28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accPr>
                      <m:e>
                        <m:r>
                          <a:rPr kumimoji="1" lang="en-US" altLang="zh-CN" sz="2800" i="1">
                            <a:solidFill>
                              <a:srgbClr val="C00000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𝑦</m:t>
                        </m:r>
                      </m:e>
                    </m:acc>
                  </m:oMath>
                </a14:m>
                <a:endParaRPr kumimoji="1" lang="zh-CN" altLang="en-US" sz="28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856" y="2011882"/>
                <a:ext cx="393184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101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94944" y="4371567"/>
                <a:ext cx="6130011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zh-CN" altLang="en-US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RSS</m:t>
                      </m:r>
                      <m:r>
                        <a:rPr kumimoji="1" lang="zh-CN" altLang="en-US" sz="28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𝑓</m:t>
                      </m:r>
                      <m:r>
                        <a:rPr kumimoji="1" lang="zh-CN" altLang="en-US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zh-CN" altLang="en-US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1" lang="zh-CN" altLang="en-US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zh-CN" altLang="en-US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9405E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44" y="4371567"/>
                <a:ext cx="6130011" cy="9741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55" y="3887784"/>
            <a:ext cx="3767045" cy="29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estimator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score</a:t>
                </a:r>
                <a:r>
                  <a:rPr lang="zh-CN" altLang="en-US" dirty="0"/>
                  <a:t>方法：每个学习器都有</a:t>
                </a:r>
                <a:r>
                  <a:rPr lang="en-US" altLang="zh-CN" dirty="0"/>
                  <a:t>score</a:t>
                </a:r>
                <a:r>
                  <a:rPr lang="zh-CN" altLang="en-US" dirty="0"/>
                  <a:t>方法，提供一个缺省的评估方法（回归为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分数</a:t>
                </a:r>
                <a:r>
                  <a:rPr lang="zh-CN" altLang="en-US" dirty="0" smtClean="0"/>
                  <a:t>）。</a:t>
                </a:r>
                <a:endParaRPr lang="en-US" altLang="zh-CN" dirty="0" smtClean="0"/>
              </a:p>
              <a:p>
                <a:r>
                  <a:rPr lang="en-US" altLang="zh-CN" dirty="0"/>
                  <a:t>Metric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metrics</a:t>
                </a:r>
                <a:r>
                  <a:rPr lang="zh-CN" altLang="en-US" dirty="0"/>
                  <a:t>模块实现了一些函数，用来评估预测</a:t>
                </a:r>
                <a:r>
                  <a:rPr lang="zh-CN" altLang="en-US" dirty="0" smtClean="0"/>
                  <a:t>误差。</a:t>
                </a:r>
                <a:endParaRPr lang="en-US" altLang="zh-CN" dirty="0" smtClean="0"/>
              </a:p>
              <a:p>
                <a:r>
                  <a:rPr lang="en-US" altLang="zh-CN" dirty="0"/>
                  <a:t>Scoring</a:t>
                </a:r>
                <a:r>
                  <a:rPr lang="zh-CN" altLang="en-US" dirty="0"/>
                  <a:t>参数：使用交叉验证评估模型的工具有</a:t>
                </a:r>
                <a:r>
                  <a:rPr lang="en-US" altLang="zh-CN" dirty="0"/>
                  <a:t>Scoring </a:t>
                </a:r>
                <a:r>
                  <a:rPr lang="zh-CN" altLang="en-US" dirty="0"/>
                  <a:t>参</a:t>
                </a:r>
                <a:r>
                  <a:rPr lang="zh-CN" altLang="en-US" dirty="0" smtClean="0"/>
                  <a:t>数。</a:t>
                </a:r>
                <a:endParaRPr lang="en-US" altLang="zh-CN" dirty="0" smtClean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sklearn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中的评价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模型性能的方式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2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sklearn.metrics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4672"/>
              </p:ext>
            </p:extLst>
          </p:nvPr>
        </p:nvGraphicFramePr>
        <p:xfrm>
          <a:off x="279901" y="1904870"/>
          <a:ext cx="11453136" cy="2209800"/>
        </p:xfrm>
        <a:graphic>
          <a:graphicData uri="http://schemas.openxmlformats.org/drawingml/2006/table">
            <a:tbl>
              <a:tblPr/>
              <a:tblGrid>
                <a:gridCol w="5726568"/>
                <a:gridCol w="5726568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2" tooltip="sklearn.metrics.explained_variance_score"/>
                        </a:rPr>
                        <a:t>metrics.explained_variance_score</a:t>
                      </a:r>
                      <a:r>
                        <a:rPr lang="en-US" sz="20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(y_true, y_pred)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Explained variance regression score function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3" tooltip="sklearn.metrics.mean_absolute_error"/>
                        </a:rPr>
                        <a:t>metrics.mean_absolute_error</a:t>
                      </a:r>
                      <a:r>
                        <a:rPr lang="en-US" sz="20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(y_true, y_pred)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Mean absolute error regression loss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4" tooltip="sklearn.metrics.mean_squared_error"/>
                        </a:rPr>
                        <a:t>metrics.mean_squared_error</a:t>
                      </a:r>
                      <a:r>
                        <a:rPr lang="en-US" sz="20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(y_true, y_pred[, …])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Mean squared error regression loss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u="none" strike="noStrike" dirty="0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5" tooltip="sklearn.metrics.mean_squared_log_error"/>
                        </a:rPr>
                        <a:t>metrics.mean_squared_log_error</a:t>
                      </a:r>
                      <a:r>
                        <a:rPr lang="en-US" sz="20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</a:t>
                      </a:r>
                      <a:r>
                        <a:rPr lang="en-US" sz="20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y_true</a:t>
                      </a:r>
                      <a:r>
                        <a:rPr lang="en-US" sz="20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, </a:t>
                      </a:r>
                      <a:r>
                        <a:rPr lang="en-US" sz="20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y_pred</a:t>
                      </a:r>
                      <a:r>
                        <a:rPr lang="en-US" sz="20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Mean squared logarithmic error regression loss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6" tooltip="sklearn.metrics.median_absolute_error"/>
                        </a:rPr>
                        <a:t>metrics.median_absolute_error</a:t>
                      </a:r>
                      <a:r>
                        <a:rPr lang="en-US" sz="20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(y_true, y_pred)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Median absolute error regression loss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u="none" strike="noStrike" dirty="0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7" tooltip="sklearn.metrics.r2_score"/>
                        </a:rPr>
                        <a:t>metrics.r2_score</a:t>
                      </a:r>
                      <a:r>
                        <a:rPr lang="en-US" sz="20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</a:t>
                      </a:r>
                      <a:r>
                        <a:rPr lang="en-US" sz="20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y_true</a:t>
                      </a:r>
                      <a:r>
                        <a:rPr lang="en-US" sz="20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, </a:t>
                      </a:r>
                      <a:r>
                        <a:rPr lang="en-US" sz="20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y_pred</a:t>
                      </a:r>
                      <a:r>
                        <a:rPr lang="en-US" sz="20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[, …])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R^2 (coefficient of determination) regression score function.</a:t>
                      </a:r>
                    </a:p>
                  </a:txBody>
                  <a:tcPr marL="31750" marR="50800" marT="6350" marB="63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6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Scikit</a:t>
            </a:r>
            <a:r>
              <a:rPr kumimoji="1" lang="en-US" altLang="zh-CN" dirty="0"/>
              <a:t>-Learn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Scoring</a:t>
            </a:r>
            <a:r>
              <a:rPr kumimoji="1" lang="zh-CN" altLang="en-US" dirty="0"/>
              <a:t>参数</a:t>
            </a:r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698903"/>
              </p:ext>
            </p:extLst>
          </p:nvPr>
        </p:nvGraphicFramePr>
        <p:xfrm>
          <a:off x="630238" y="1147763"/>
          <a:ext cx="10751415" cy="3424110"/>
        </p:xfrm>
        <a:graphic>
          <a:graphicData uri="http://schemas.openxmlformats.org/drawingml/2006/table">
            <a:tbl>
              <a:tblPr/>
              <a:tblGrid>
                <a:gridCol w="5187745">
                  <a:extLst>
                    <a:ext uri="{9D8B030D-6E8A-4147-A177-3AD203B41FA5}">
                      <a16:colId xmlns="" xmlns:a16="http://schemas.microsoft.com/office/drawing/2014/main" val="4216199527"/>
                    </a:ext>
                  </a:extLst>
                </a:gridCol>
                <a:gridCol w="5563670">
                  <a:extLst>
                    <a:ext uri="{9D8B030D-6E8A-4147-A177-3AD203B41FA5}">
                      <a16:colId xmlns="" xmlns:a16="http://schemas.microsoft.com/office/drawing/2014/main" val="1539144839"/>
                    </a:ext>
                  </a:extLst>
                </a:gridCol>
              </a:tblGrid>
              <a:tr h="322713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Regression</a:t>
                      </a:r>
                      <a:endParaRPr lang="en-US" sz="2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62785828"/>
                  </a:ext>
                </a:extLst>
              </a:tr>
              <a:tr h="525561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</a:t>
                      </a:r>
                      <a:r>
                        <a:rPr lang="en-US" sz="24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explained_variance</a:t>
                      </a:r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u="none" strike="noStrike" dirty="0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2" tooltip="sklearn.metrics.explained_variance_score"/>
                        </a:rPr>
                        <a:t>metrics.explained_variance_score</a:t>
                      </a:r>
                      <a:endParaRPr lang="en-US" sz="2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34235003"/>
                  </a:ext>
                </a:extLst>
              </a:tr>
              <a:tr h="525561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</a:t>
                      </a:r>
                      <a:r>
                        <a:rPr lang="en-US" sz="24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neg_mean_absolute_error</a:t>
                      </a:r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u="none" strike="noStrike" dirty="0" err="1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3" tooltip="sklearn.metrics.mean_absolute_error"/>
                        </a:rPr>
                        <a:t>metrics.mean_absolute_error</a:t>
                      </a:r>
                      <a:endParaRPr lang="en-US" sz="2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8732186"/>
                  </a:ext>
                </a:extLst>
              </a:tr>
              <a:tr h="525561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</a:t>
                      </a:r>
                      <a:r>
                        <a:rPr lang="en-US" sz="24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neg_mean_squared_error</a:t>
                      </a:r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u="sng">
                          <a:solidFill>
                            <a:srgbClr val="05578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4" tooltip="sklearn.metrics.mean_squared_error"/>
                        </a:rPr>
                        <a:t>metrics.mean_squared_error</a:t>
                      </a:r>
                      <a:endParaRPr lang="en-US" sz="240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8583002"/>
                  </a:ext>
                </a:extLst>
              </a:tr>
              <a:tr h="54105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</a:t>
                      </a:r>
                      <a:r>
                        <a:rPr lang="en-US" sz="2400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neg_mean_squared_log_error</a:t>
                      </a:r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5" tooltip="sklearn.metrics.mean_squared_log_error"/>
                        </a:rPr>
                        <a:t>metrics.mean_squared_log_error</a:t>
                      </a:r>
                      <a:endParaRPr lang="en-US" sz="240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3993440"/>
                  </a:ext>
                </a:extLst>
              </a:tr>
              <a:tr h="525561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‘neg_median_absolute_error’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u="none" strike="noStrike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6" tooltip="sklearn.metrics.median_absolute_error"/>
                        </a:rPr>
                        <a:t>metrics.median_absolute_error</a:t>
                      </a:r>
                      <a:endParaRPr lang="en-US" sz="240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14560568"/>
                  </a:ext>
                </a:extLst>
              </a:tr>
              <a:tr h="346361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‘r2’</a:t>
                      </a: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u="none" strike="noStrike" dirty="0">
                          <a:solidFill>
                            <a:srgbClr val="2878A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hlinkClick r:id="rId7" tooltip="sklearn.metrics.r2_score"/>
                        </a:rPr>
                        <a:t>metrics.r2_score</a:t>
                      </a:r>
                      <a:endParaRPr lang="en-US" sz="24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5210" marR="88336" marT="12324" marB="1232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4506750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32114" y="5861816"/>
            <a:ext cx="3141243" cy="5232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同</a:t>
            </a: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9405E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metrics</a:t>
            </a:r>
            <a:r>
              <a:rPr lang="zh-CN" altLang="en-US" sz="2800" dirty="0" smtClean="0">
                <a:solidFill>
                  <a:srgbClr val="09405E"/>
                </a:solidFill>
                <a:latin typeface="微软雅黑" pitchFamily="34" charset="-122"/>
                <a:ea typeface="微软雅黑" pitchFamily="34" charset="-122"/>
              </a:rPr>
              <a:t>一一对应</a:t>
            </a:r>
            <a:endParaRPr kumimoji="0" lang="zh-CN" altLang="en-US" sz="2800" b="0" i="0" u="none" strike="noStrike" cap="none" spc="0" normalizeH="0" baseline="0" dirty="0" smtClean="0">
              <a:ln>
                <a:noFill/>
              </a:ln>
              <a:solidFill>
                <a:srgbClr val="09405E"/>
              </a:solidFill>
              <a:effectLst/>
              <a:uFillTx/>
              <a:latin typeface="微软雅黑" pitchFamily="34" charset="-122"/>
              <a:ea typeface="微软雅黑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652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线性回归</a:t>
                </a:r>
                <a:r>
                  <a:rPr kumimoji="1" lang="zh-CN" altLang="en-US" dirty="0" smtClean="0"/>
                  <a:t>模型的超参数为正则系数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岭回归：</a:t>
                </a:r>
                <a:r>
                  <a:rPr kumimoji="1" lang="en-US" altLang="zh-CN" sz="2800" dirty="0" err="1" smtClean="0"/>
                  <a:t>sklearn</a:t>
                </a:r>
                <a:r>
                  <a:rPr kumimoji="1" lang="zh-CN" altLang="en-US" sz="2800" dirty="0" smtClean="0"/>
                  <a:t>中的实现为</a:t>
                </a:r>
                <a:r>
                  <a:rPr kumimoji="1" lang="en-US" altLang="zh-CN" sz="2800" dirty="0" err="1" smtClean="0"/>
                  <a:t>RidgeCV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kumimoji="1" lang="en-US" altLang="zh-CN" sz="2800" dirty="0" smtClean="0"/>
                  <a:t>Lasso</a:t>
                </a:r>
                <a:r>
                  <a:rPr kumimoji="1" lang="zh-CN" altLang="en-US" sz="2800" dirty="0" smtClean="0"/>
                  <a:t>：</a:t>
                </a:r>
                <a:r>
                  <a:rPr kumimoji="1" lang="en-US" altLang="zh-CN" sz="2800" dirty="0"/>
                  <a:t> </a:t>
                </a:r>
                <a:r>
                  <a:rPr kumimoji="1" lang="en-US" altLang="zh-CN" sz="2800" dirty="0" err="1"/>
                  <a:t>sklearn</a:t>
                </a:r>
                <a:r>
                  <a:rPr kumimoji="1" lang="zh-CN" altLang="en-US" sz="2800" dirty="0"/>
                  <a:t>中的实现为</a:t>
                </a:r>
                <a:r>
                  <a:rPr kumimoji="1" lang="en-US" altLang="zh-CN" sz="2800" dirty="0" err="1" smtClean="0"/>
                  <a:t>LassoCV</a:t>
                </a:r>
                <a:endParaRPr kumimoji="1" lang="en-US" altLang="zh-CN" sz="2800" dirty="0" smtClean="0"/>
              </a:p>
              <a:p>
                <a:pPr lvl="1"/>
                <a:r>
                  <a:rPr kumimoji="1" lang="zh-CN" altLang="en-US" sz="2800" dirty="0"/>
                  <a:t> </a:t>
                </a:r>
                <a:r>
                  <a:rPr kumimoji="1" lang="zh-CN" altLang="en-US" sz="2800" dirty="0" smtClean="0"/>
                  <a:t>弹性网络：</a:t>
                </a:r>
                <a:r>
                  <a:rPr lang="en-US" altLang="zh-CN" sz="2800" dirty="0"/>
                  <a:t> </a:t>
                </a:r>
                <a:r>
                  <a:rPr kumimoji="1" lang="en-US" altLang="zh-CN" sz="2800" dirty="0" err="1"/>
                  <a:t>sklearn</a:t>
                </a:r>
                <a:r>
                  <a:rPr kumimoji="1" lang="zh-CN" altLang="en-US" sz="2800" dirty="0"/>
                  <a:t>中的实现为</a:t>
                </a:r>
                <a:r>
                  <a:rPr lang="en-US" altLang="zh-CN" sz="2800" dirty="0" err="1" smtClean="0"/>
                  <a:t>ElasticNet</a:t>
                </a:r>
                <a:r>
                  <a:rPr kumimoji="1" lang="en-US" altLang="zh-CN" sz="2800" dirty="0" err="1" smtClean="0"/>
                  <a:t>CV</a:t>
                </a:r>
                <a:endParaRPr kumimoji="1" lang="en-US" altLang="zh-CN" sz="2800" dirty="0" smtClean="0"/>
              </a:p>
              <a:p>
                <a:pPr lvl="1"/>
                <a:endParaRPr kumimoji="1" lang="en-US" altLang="zh-CN" dirty="0"/>
              </a:p>
              <a:p>
                <a:r>
                  <a:rPr kumimoji="1" lang="zh-CN" altLang="en-US" dirty="0" smtClean="0"/>
                  <a:t>超参数调优方法：</a:t>
                </a:r>
                <a:endParaRPr kumimoji="1" lang="en-US" altLang="zh-CN" dirty="0" smtClean="0"/>
              </a:p>
              <a:p>
                <a:pPr lvl="1"/>
                <a:r>
                  <a:rPr kumimoji="1" lang="zh-CN" altLang="en-US" sz="2800" dirty="0"/>
                  <a:t> 交叉验证</a:t>
                </a:r>
                <a:endParaRPr kumimoji="1" lang="en-US" altLang="zh-CN" sz="2800" dirty="0"/>
              </a:p>
              <a:p>
                <a:pPr marL="1257300" lvl="2" indent="-342900">
                  <a:buFont typeface="Arial" charset="0"/>
                  <a:buChar char="•"/>
                </a:pP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岭回归（</a:t>
                </a:r>
                <a:r>
                  <a:rPr kumimoji="1" lang="en-US" altLang="zh-CN" sz="24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RidgeCV</a:t>
                </a:r>
                <a:r>
                  <a:rPr kumimoji="1" lang="zh-CN" altLang="en-US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）：广义留一交叉验证</a:t>
                </a:r>
                <a:endParaRPr kumimoji="1" lang="en-US" altLang="zh-CN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kumimoji="1" lang="zh-CN" altLang="en-US" dirty="0" smtClean="0"/>
                  <a:t> </a:t>
                </a:r>
                <a:r>
                  <a:rPr kumimoji="1" lang="zh-CN" altLang="en-US" sz="2800" dirty="0" smtClean="0"/>
                  <a:t>信息准则：</a:t>
                </a:r>
                <a:r>
                  <a:rPr kumimoji="1" lang="en-US" altLang="zh-CN" sz="2800" dirty="0" smtClean="0"/>
                  <a:t>BIC/AIC</a:t>
                </a:r>
              </a:p>
              <a:p>
                <a:pPr marL="1257300" lvl="2" indent="-342900">
                  <a:buFont typeface="Arial" charset="0"/>
                  <a:buChar char="•"/>
                </a:pPr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计算快，无需重复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kumimoji="1"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kumimoji="1" lang="en-US" altLang="zh-CN" sz="2400" dirty="0" smtClean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/>
                <a:endParaRPr kumimoji="1" lang="en-US" altLang="zh-CN" dirty="0" smtClean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线性回归模型的超参数调优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8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56354" cy="5237271"/>
              </a:xfrm>
            </p:spPr>
            <p:txBody>
              <a:bodyPr/>
              <a:lstStyle/>
              <a:p>
                <a:r>
                  <a:rPr lang="zh-CN" altLang="en-US" dirty="0"/>
                  <a:t>当交叉验证的折数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𝐾</m:t>
                    </m:r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时，因为每次留出一个样本</a:t>
                </a:r>
                <a:r>
                  <a:rPr lang="zh-CN" altLang="en-US" dirty="0" smtClean="0"/>
                  <a:t>做验证集，</a:t>
                </a:r>
                <a:r>
                  <a:rPr lang="zh-CN" altLang="en-US" dirty="0"/>
                  <a:t>我们称之为留一交叉</a:t>
                </a:r>
                <a:r>
                  <a:rPr lang="zh-CN" altLang="en-US" dirty="0" smtClean="0"/>
                  <a:t>验证。</a:t>
                </a:r>
                <a:endParaRPr kumimoji="1" lang="en-US" altLang="zh-CN" dirty="0"/>
              </a:p>
              <a:p>
                <a:pPr lvl="1"/>
                <a:r>
                  <a:rPr lang="zh-CN" altLang="en-US" dirty="0" smtClean="0"/>
                  <a:t> 折</a:t>
                </a:r>
                <a:r>
                  <a:rPr lang="zh-CN" altLang="en-US" dirty="0"/>
                  <a:t>数更多</a:t>
                </a:r>
                <a:r>
                  <a:rPr lang="zh-CN" altLang="en-US" dirty="0" smtClean="0"/>
                  <a:t>，计算代价越高，通常当</a:t>
                </a:r>
                <a:r>
                  <a:rPr lang="zh-CN" altLang="en-US" dirty="0"/>
                  <a:t>样本数非常少使用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r>
                  <a:rPr lang="zh-CN" altLang="en-US" dirty="0" smtClean="0"/>
                  <a:t>对</a:t>
                </a:r>
                <a:r>
                  <a:rPr lang="zh-CN" altLang="en-US" dirty="0"/>
                  <a:t>线性模型，可采用广义交叉验证（</a:t>
                </a:r>
                <a:r>
                  <a:rPr lang="en-US" altLang="zh-CN" dirty="0"/>
                  <a:t>Generalized Cross Validation, GCV</a:t>
                </a:r>
                <a:r>
                  <a:rPr lang="zh-CN" altLang="en-US" dirty="0"/>
                  <a:t>）近似留一交叉验证，极大降低交叉验证的</a:t>
                </a:r>
                <a:r>
                  <a:rPr lang="zh-CN" altLang="en-US" dirty="0" smtClean="0"/>
                  <a:t>计算量。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 </a:t>
                </a:r>
                <a:r>
                  <a:rPr lang="en-US" altLang="zh-CN" dirty="0" err="1" smtClean="0"/>
                  <a:t>Scikit</a:t>
                </a:r>
                <a:r>
                  <a:rPr lang="en-US" altLang="zh-CN" dirty="0" smtClean="0"/>
                  <a:t>-Learns</a:t>
                </a:r>
                <a:r>
                  <a:rPr lang="zh-CN" altLang="en-US" dirty="0" smtClean="0"/>
                  <a:t>中岭回归（</a:t>
                </a:r>
                <a:r>
                  <a:rPr lang="en-US" altLang="zh-CN" dirty="0" err="1" smtClean="0"/>
                  <a:t>RidgeCV</a:t>
                </a:r>
                <a:r>
                  <a:rPr lang="zh-CN" altLang="en-US" dirty="0" smtClean="0"/>
                  <a:t>）采用</a:t>
                </a:r>
                <a:r>
                  <a:rPr lang="en-US" altLang="zh-CN" dirty="0" smtClean="0"/>
                  <a:t>GCV</a:t>
                </a:r>
                <a:r>
                  <a:rPr lang="zh-CN" altLang="en-US" dirty="0" smtClean="0"/>
                  <a:t>确定正则超参数。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56354" cy="5237271"/>
              </a:xfrm>
              <a:blipFill rotWithShape="0">
                <a:blip r:embed="rId2"/>
                <a:stretch>
                  <a:fillRect l="-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特殊的交叉验证：留一交叉验证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30877" y="5034156"/>
                <a:ext cx="7530651" cy="1275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𝐺𝐶𝑉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zh-CN" altLang="en-US" sz="2400" i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zh-CN" altLang="en-US" sz="2400" i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sz="2400" i="1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240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zh-CN" altLang="en-US" sz="2400" i="0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b="1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 b="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zh-CN" altLang="en-US" sz="2400" b="0" i="0">
                                          <a:solidFill>
                                            <a:srgbClr val="09405E"/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sz="2400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𝑑𝑓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09405E"/>
                                                  </a:solidFill>
                                                  <a:latin typeface="Cambria Math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zh-CN" altLang="en-US" sz="2400" b="0" i="1">
                                              <a:solidFill>
                                                <a:srgbClr val="09405E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 sz="2400" b="0" i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4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𝑑𝑓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zh-CN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77" y="5034156"/>
                <a:ext cx="7530651" cy="12754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30877" y="6334523"/>
                <a:ext cx="3953583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4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𝑿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T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𝑿</m:t>
                    </m:r>
                  </m:oMath>
                </a14:m>
                <a:r>
                  <a:rPr lang="zh-CN" altLang="zh-CN" sz="24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的特征值</a:t>
                </a:r>
                <a:r>
                  <a:rPr lang="zh-CN" altLang="zh-CN" sz="2400" dirty="0">
                    <a:solidFill>
                      <a:srgbClr val="09405E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zh-CN" altLang="en-US" sz="24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77" y="6334523"/>
                <a:ext cx="3953583" cy="530915"/>
              </a:xfrm>
              <a:prstGeom prst="rect">
                <a:avLst/>
              </a:prstGeom>
              <a:blipFill rotWithShape="0">
                <a:blip r:embed="rId4"/>
                <a:stretch>
                  <a:fillRect l="-2469" t="-4598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73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6929302" cy="5237271"/>
          </a:xfrm>
        </p:spPr>
        <p:txBody>
          <a:bodyPr/>
          <a:lstStyle/>
          <a:p>
            <a:r>
              <a:rPr kumimoji="1" lang="en-US" altLang="zh-CN" dirty="0" smtClean="0"/>
              <a:t>AIC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BIC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AIC/BIC</a:t>
            </a:r>
            <a:r>
              <a:rPr kumimoji="1" lang="zh-CN" altLang="en-US" dirty="0" smtClean="0"/>
              <a:t>：</a:t>
            </a:r>
            <a:r>
              <a:rPr lang="zh-CN" altLang="en-US" dirty="0" smtClean="0"/>
              <a:t>依赖</a:t>
            </a:r>
            <a:r>
              <a:rPr lang="zh-CN" altLang="en-US" dirty="0"/>
              <a:t>于对自由度的正确</a:t>
            </a:r>
            <a:r>
              <a:rPr lang="zh-CN" altLang="en-US" dirty="0" smtClean="0"/>
              <a:t>估计</a:t>
            </a:r>
            <a:endParaRPr lang="en-US" altLang="zh-CN" dirty="0" smtClean="0"/>
          </a:p>
          <a:p>
            <a:pPr lvl="1"/>
            <a:r>
              <a:rPr lang="zh-CN" altLang="en-US" sz="2800" dirty="0" smtClean="0"/>
              <a:t> 假设</a:t>
            </a:r>
            <a:r>
              <a:rPr lang="zh-CN" altLang="en-US" sz="2800" dirty="0"/>
              <a:t>模型必需是正确</a:t>
            </a:r>
            <a:r>
              <a:rPr lang="en-US" altLang="zh-CN" sz="2800" dirty="0"/>
              <a:t>, </a:t>
            </a:r>
            <a:r>
              <a:rPr lang="zh-CN" altLang="en-US" sz="2800" dirty="0"/>
              <a:t>而且是对大</a:t>
            </a:r>
            <a:r>
              <a:rPr lang="zh-CN" altLang="en-US" sz="2800" dirty="0" smtClean="0"/>
              <a:t>样本（渐</a:t>
            </a:r>
            <a:r>
              <a:rPr lang="zh-CN" altLang="en-US" sz="2800" dirty="0"/>
              <a:t>近</a:t>
            </a:r>
            <a:r>
              <a:rPr lang="zh-CN" altLang="en-US" sz="2800" dirty="0" smtClean="0"/>
              <a:t>结果</a:t>
            </a:r>
            <a:r>
              <a:rPr lang="zh-CN" altLang="en-US" sz="2800" dirty="0"/>
              <a:t>）</a:t>
            </a:r>
            <a:r>
              <a:rPr lang="zh-CN" altLang="en-US" sz="2800" dirty="0" smtClean="0"/>
              <a:t>进行</a:t>
            </a:r>
            <a:r>
              <a:rPr lang="zh-CN" altLang="en-US" sz="2800" dirty="0" smtClean="0"/>
              <a:t>推导。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当问题是欠</a:t>
            </a:r>
            <a:r>
              <a:rPr lang="zh-CN" altLang="en-US" sz="2800" dirty="0" smtClean="0"/>
              <a:t>定时（特征</a:t>
            </a:r>
            <a:r>
              <a:rPr lang="zh-CN" altLang="en-US" sz="2800" dirty="0"/>
              <a:t>数大于</a:t>
            </a:r>
            <a:r>
              <a:rPr lang="zh-CN" altLang="en-US" sz="2800" dirty="0" smtClean="0"/>
              <a:t>样本数</a:t>
            </a:r>
            <a:r>
              <a:rPr lang="zh-CN" altLang="en-US" sz="2800" dirty="0"/>
              <a:t>）</a:t>
            </a:r>
            <a:r>
              <a:rPr lang="zh-CN" altLang="en-US" sz="2800" dirty="0" smtClean="0"/>
              <a:t>会</a:t>
            </a:r>
            <a:r>
              <a:rPr lang="zh-CN" altLang="en-US" sz="2800" dirty="0"/>
              <a:t>崩溃</a:t>
            </a:r>
            <a:endParaRPr kumimoji="1"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BIC/AIC</a:t>
            </a:r>
            <a:endParaRPr kumimoji="1" lang="zh-CN" altLang="en-US" dirty="0"/>
          </a:p>
        </p:txBody>
      </p:sp>
      <p:pic>
        <p:nvPicPr>
          <p:cNvPr id="67586" name="Picture 2" descr="nformation-criterion for model selection (training time 0.005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540" y="3264147"/>
            <a:ext cx="4581191" cy="34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33271" y="5970785"/>
            <a:ext cx="7683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https://scikit-learn.org/stable/auto_examples/linear_model/plot_lasso_model_selection.html#sphx-glr-auto-examples-linear-model-plot-lasso-model-selection-py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008966" y="1916613"/>
                <a:ext cx="6484852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𝐼𝐶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zh-CN" altLang="en-US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zh-C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RSS</m:t>
                          </m:r>
                          <m:d>
                            <m:dPr>
                              <m:ctrlPr>
                                <a:rPr lang="zh-C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</m:e>
                          </m:d>
                        </m:e>
                      </m:d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is-I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𝑑𝑓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𝜆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66" y="1916613"/>
                <a:ext cx="6484852" cy="5786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08966" y="1243097"/>
                <a:ext cx="5807744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𝐴𝐼𝐶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zh-CN" altLang="en-US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zh-CN" altLang="zh-CN" sz="2800" i="1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dirty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RSS</m:t>
                          </m:r>
                          <m:d>
                            <m:dPr>
                              <m:ctrlPr>
                                <a:rPr lang="zh-CN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 dirty="0">
                                  <a:solidFill>
                                    <a:srgbClr val="09405E"/>
                                  </a:solidFill>
                                  <a:latin typeface="Cambria Math" charset="0"/>
                                </a:rPr>
                                <m:t>𝜆</m:t>
                              </m:r>
                            </m:e>
                          </m:d>
                        </m:e>
                      </m:d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+2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𝑑𝑓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𝜆</m:t>
                      </m:r>
                      <m:r>
                        <a:rPr lang="en-US" altLang="zh-CN" sz="2800" i="1" dirty="0">
                          <a:solidFill>
                            <a:srgbClr val="09405E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66" y="1243097"/>
                <a:ext cx="5807744" cy="5786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82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18376" y="825728"/>
            <a:ext cx="10752465" cy="5237271"/>
          </a:xfrm>
        </p:spPr>
        <p:txBody>
          <a:bodyPr/>
          <a:lstStyle/>
          <a:p>
            <a:r>
              <a:rPr lang="en-US" altLang="zh-CN" dirty="0" err="1" smtClean="0"/>
              <a:t>RidgeCV</a:t>
            </a:r>
            <a:r>
              <a:rPr lang="zh-CN" altLang="en-US" dirty="0" smtClean="0"/>
              <a:t>：在</a:t>
            </a:r>
            <a:r>
              <a:rPr lang="zh-CN" altLang="en-US" dirty="0"/>
              <a:t>一组正则参数</a:t>
            </a:r>
            <a:r>
              <a:rPr lang="pl-PL" altLang="zh-CN" i="1" dirty="0" err="1">
                <a:solidFill>
                  <a:srgbClr val="C00000"/>
                </a:solidFill>
              </a:rPr>
              <a:t>alpha</a:t>
            </a:r>
            <a:r>
              <a:rPr lang="en-US" altLang="zh-CN" i="1" dirty="0">
                <a:solidFill>
                  <a:srgbClr val="C00000"/>
                </a:solidFill>
              </a:rPr>
              <a:t>s</a:t>
            </a:r>
            <a:r>
              <a:rPr lang="zh-CN" altLang="en-US" i="1" dirty="0"/>
              <a:t>中找最佳的</a:t>
            </a:r>
            <a:r>
              <a:rPr lang="pl-PL" altLang="zh-CN" i="1" dirty="0" err="1"/>
              <a:t>alpha</a:t>
            </a:r>
            <a:r>
              <a:rPr lang="pl-PL" altLang="zh-CN" i="1" dirty="0"/>
              <a:t> 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RidgeCV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46126" y="1466567"/>
            <a:ext cx="112404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sklearn.linear_model.RidgeCV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alphas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=(0.1, 1.0, 10.0),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scoring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cv=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gcv_mode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store_cv_values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i="1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i="1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2000" i="1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4789" y="2381572"/>
            <a:ext cx="8514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与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有关的参数：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5810" y="2834621"/>
            <a:ext cx="106014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scoring: 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评价指标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cv:</a:t>
            </a:r>
            <a:r>
              <a:rPr lang="zh-CN" altLang="en-US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交叉校验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划分策略</a:t>
            </a: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默认是</a:t>
            </a:r>
            <a:r>
              <a:rPr lang="en-US" altLang="zh-CN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None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，采用高效的留一交叉验证。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</a:pPr>
            <a:r>
              <a:rPr lang="zh-CN" altLang="en-US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gcv_mode</a:t>
            </a:r>
            <a:r>
              <a:rPr lang="en-US" altLang="zh-CN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广义留一交叉验证的模式，可选：</a:t>
            </a:r>
            <a:r>
              <a:rPr lang="en-US" altLang="zh-CN" sz="2400" dirty="0">
                <a:solidFill>
                  <a:srgbClr val="09405E"/>
                </a:solidFill>
              </a:rPr>
              <a:t>None, ‘auto’, ‘</a:t>
            </a:r>
            <a:r>
              <a:rPr lang="en-US" altLang="zh-CN" sz="2400" dirty="0" err="1">
                <a:solidFill>
                  <a:srgbClr val="09405E"/>
                </a:solidFill>
              </a:rPr>
              <a:t>svd</a:t>
            </a:r>
            <a:r>
              <a:rPr lang="en-US" altLang="zh-CN" sz="2400" dirty="0">
                <a:solidFill>
                  <a:srgbClr val="09405E"/>
                </a:solidFill>
              </a:rPr>
              <a:t>’, </a:t>
            </a:r>
            <a:r>
              <a:rPr lang="en-US" altLang="zh-CN" sz="2400" dirty="0" err="1">
                <a:solidFill>
                  <a:srgbClr val="09405E"/>
                </a:solidFill>
              </a:rPr>
              <a:t>eigen</a:t>
            </a:r>
            <a:r>
              <a:rPr lang="en-US" altLang="zh-CN" sz="2400" dirty="0">
                <a:solidFill>
                  <a:srgbClr val="09405E"/>
                </a:solidFill>
              </a:rPr>
              <a:t>’</a:t>
            </a:r>
            <a:r>
              <a:rPr lang="zh-CN" altLang="en-US" sz="2400" dirty="0">
                <a:solidFill>
                  <a:srgbClr val="09405E"/>
                </a:solidFill>
              </a:rPr>
              <a:t>。</a:t>
            </a:r>
            <a:endParaRPr kumimoji="1"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823287"/>
                  </p:ext>
                </p:extLst>
              </p:nvPr>
            </p:nvGraphicFramePr>
            <p:xfrm>
              <a:off x="269823" y="4491301"/>
              <a:ext cx="11716768" cy="16752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52299"/>
                    <a:gridCol w="9064469"/>
                  </a:tblGrid>
                  <a:tr h="4343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‘auto’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/None</a:t>
                          </a:r>
                          <a:endParaRPr lang="zh-CN" altLang="en-US" sz="24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当</a:t>
                          </a:r>
                          <a:r>
                            <a:rPr lang="en-US" altLang="zh-CN" sz="24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n_features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&gt;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en-US" altLang="zh-CN" sz="24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n_samples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或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X 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为稀疏矩阵时，用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‘’</a:t>
                          </a:r>
                          <a:r>
                            <a:rPr lang="en-US" altLang="zh-CN" sz="24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eigen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；否则用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</a:t>
                          </a:r>
                          <a:r>
                            <a:rPr lang="en-US" altLang="zh-CN" sz="24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svd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。自动选择更经济的计算方式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</a:t>
                          </a:r>
                          <a:endParaRPr lang="zh-CN" altLang="en-US" sz="24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4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svd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endParaRPr lang="zh-CN" altLang="en-US" sz="24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用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X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SVD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分解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(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对稀疏矩阵不适用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) </a:t>
                          </a:r>
                          <a:endParaRPr lang="zh-CN" altLang="en-US" sz="24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</a:tr>
                  <a:tr h="2688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4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eigen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endParaRPr lang="zh-CN" altLang="en-US" sz="24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zh-CN" altLang="zh-CN" sz="2400" i="1" smtClean="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05E"/>
                                      </a:solidFill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altLang="zh-CN" sz="2400" b="1" i="1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𝑿</m:t>
                              </m:r>
                            </m:oMath>
                          </a14:m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的特征值分解</a:t>
                          </a:r>
                        </a:p>
                      </a:txBody>
                      <a:tcPr marL="68580" marR="68580" marT="34290" marB="3429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823287"/>
                  </p:ext>
                </p:extLst>
              </p:nvPr>
            </p:nvGraphicFramePr>
            <p:xfrm>
              <a:off x="269823" y="4491301"/>
              <a:ext cx="11716768" cy="16752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52299"/>
                    <a:gridCol w="9064469"/>
                  </a:tblGrid>
                  <a:tr h="8001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‘auto’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/None</a:t>
                          </a:r>
                          <a:endParaRPr lang="zh-CN" altLang="en-US" sz="24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当</a:t>
                          </a:r>
                          <a:r>
                            <a:rPr lang="en-US" altLang="zh-CN" sz="24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n_features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&gt;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en-US" altLang="zh-CN" sz="2400" dirty="0" err="1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n_samples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或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X 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为稀疏矩阵时，用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‘’</a:t>
                          </a:r>
                          <a:r>
                            <a:rPr lang="en-US" altLang="zh-CN" sz="24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eigen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；否则用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‘</a:t>
                          </a:r>
                          <a:r>
                            <a:rPr lang="en-US" altLang="zh-CN" sz="24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svd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’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。自动选择更经济的计算方式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。</a:t>
                          </a:r>
                          <a:endParaRPr lang="zh-CN" altLang="en-US" sz="24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</a:tr>
                  <a:tr h="4343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4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svd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endParaRPr lang="zh-CN" altLang="en-US" sz="24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用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X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的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SVD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分解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(</a:t>
                          </a:r>
                          <a:r>
                            <a:rPr lang="zh-CN" altLang="en-US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对稀疏矩阵不适用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) </a:t>
                          </a:r>
                          <a:endParaRPr lang="zh-CN" altLang="en-US" sz="24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</a:tr>
                  <a:tr h="4408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400" b="0" i="0" u="none" strike="noStrike" cap="none" spc="0" baseline="0" dirty="0" err="1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eigen</a:t>
                          </a:r>
                          <a:r>
                            <a:rPr lang="en-US" altLang="zh-CN" sz="2400" b="0" i="0" u="none" strike="noStrike" cap="none" spc="0" baseline="0" dirty="0" smtClean="0">
                              <a:ln>
                                <a:noFill/>
                              </a:ln>
                              <a:solidFill>
                                <a:srgbClr val="09405E"/>
                              </a:solidFill>
                              <a:effectLst/>
                              <a:uFillTx/>
                              <a:latin typeface="Microsoft YaHei" charset="-122"/>
                              <a:ea typeface="Microsoft YaHei" charset="-122"/>
                              <a:cs typeface="Microsoft YaHei" charset="-122"/>
                              <a:sym typeface="Times New Roman" panose="02020603050405020304"/>
                            </a:rPr>
                            <a:t>'</a:t>
                          </a:r>
                          <a:r>
                            <a:rPr lang="en-US" altLang="zh-CN" sz="2400" dirty="0" smtClean="0">
                              <a:solidFill>
                                <a:srgbClr val="09405E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a:t> </a:t>
                          </a:r>
                          <a:endParaRPr lang="zh-CN" altLang="en-US" sz="2400" dirty="0">
                            <a:solidFill>
                              <a:srgbClr val="09405E"/>
                            </a:solidFill>
                            <a:latin typeface="Microsoft YaHei" charset="-122"/>
                            <a:ea typeface="Microsoft YaHei" charset="-122"/>
                            <a:cs typeface="Microsoft YaHei" charset="-122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 rotWithShape="0">
                          <a:blip r:embed="rId2"/>
                          <a:stretch>
                            <a:fillRect l="-29301" t="-290411" r="-134" b="-3287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矩形 8"/>
          <p:cNvSpPr/>
          <p:nvPr/>
        </p:nvSpPr>
        <p:spPr>
          <a:xfrm>
            <a:off x="525238" y="6457890"/>
            <a:ext cx="101949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9405E"/>
              </a:buClr>
              <a:buFont typeface="Arial" pitchFamily="34" charset="0"/>
              <a:buChar char="•"/>
            </a:pPr>
            <a:r>
              <a:rPr lang="zh-CN" altLang="en-US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pl-PL" altLang="zh-CN" sz="2000" i="1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store_cv_values</a:t>
            </a:r>
            <a:r>
              <a:rPr lang="en-US" altLang="zh-CN" sz="2000" i="1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是否将每个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alpha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对应的交叉验证的值存储在属性</a:t>
            </a:r>
            <a:r>
              <a:rPr lang="en-US" altLang="zh-CN" sz="2000" dirty="0" err="1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cv_values</a:t>
            </a:r>
            <a:r>
              <a:rPr lang="en-US" altLang="zh-CN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_ </a:t>
            </a:r>
            <a:r>
              <a:rPr lang="zh-CN" altLang="en-US" sz="20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中。</a:t>
            </a:r>
            <a:endParaRPr lang="en-US" altLang="zh-CN" sz="20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74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LassoCV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6982" y="957318"/>
            <a:ext cx="113213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class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sklearn.linear_model.LassoCV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l-PL" altLang="zh-CN" sz="20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eps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=0.001, </a:t>
            </a:r>
            <a:r>
              <a:rPr lang="pl-PL" altLang="zh-CN" sz="20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n_alphas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=100, </a:t>
            </a:r>
            <a:r>
              <a:rPr lang="pl-PL" altLang="zh-CN" sz="2000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alphas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fit_intercept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precompute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=’auto’,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max_iter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=1000,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tol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=0.0001,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copy_X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=True, </a:t>
            </a:r>
            <a:r>
              <a:rPr lang="pl-PL" altLang="zh-CN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cv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verbose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n_jobs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=1,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positive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False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random_state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None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selection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=’</a:t>
            </a:r>
            <a:r>
              <a:rPr lang="pl-PL" altLang="zh-CN" sz="2000" dirty="0" err="1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cyclic</a:t>
            </a:r>
            <a:r>
              <a:rPr lang="pl-PL" altLang="zh-CN" sz="2000" dirty="0">
                <a:solidFill>
                  <a:srgbClr val="09405E"/>
                </a:solidFill>
                <a:latin typeface="Arial" charset="0"/>
                <a:ea typeface="Arial" charset="0"/>
                <a:cs typeface="Arial" charset="0"/>
              </a:rPr>
              <a:t>’)</a:t>
            </a:r>
            <a:endParaRPr lang="zh-CN" altLang="en-US" sz="2000" dirty="0">
              <a:solidFill>
                <a:srgbClr val="0940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6982" y="2301684"/>
            <a:ext cx="85144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9405E"/>
              </a:buClr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与</a:t>
            </a:r>
            <a:r>
              <a:rPr lang="en-U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CV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有关的参数</a:t>
            </a:r>
            <a:r>
              <a:rPr lang="zh-CN" altLang="en-US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2800" dirty="0" smtClean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buClr>
                <a:srgbClr val="09405E"/>
              </a:buClr>
              <a:buFont typeface="Arial" pitchFamily="34" charset="0"/>
              <a:buChar char="•"/>
            </a:pP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Lasso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alphas</a:t>
            </a:r>
            <a:r>
              <a:rPr lang="zh-CN" altLang="en-US" sz="28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可以通过两种方式设置：</a:t>
            </a:r>
            <a:endParaRPr lang="en-US" altLang="zh-CN" sz="28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746126" y="3338273"/>
                <a:ext cx="11220587" cy="3262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buClr>
                    <a:srgbClr val="09405E"/>
                  </a:buClr>
                  <a:buFont typeface="Arial" pitchFamily="34" charset="0"/>
                  <a:buChar char="•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1.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设置参数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eps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:r>
                  <a:rPr lang="en-US" altLang="zh-CN" sz="28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n_alphas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，参数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alphas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None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超过一定值后，所有回归系数为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。所以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算法可以自动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确定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最大值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mtClean="0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max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，再根据参数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eps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值和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min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solidFill>
                                  <a:srgbClr val="09405E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max</m:t>
                            </m:r>
                          </m:sub>
                        </m:sSub>
                      </m:den>
                    </m:f>
                    <m:r>
                      <a:rPr lang="en-US" altLang="zh-CN" sz="2800" b="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i="1" smtClean="0">
                        <a:solidFill>
                          <a:srgbClr val="09405E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eps</m:t>
                    </m:r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，确定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最小值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min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；最后在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min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max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区间的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log</a:t>
                </a:r>
                <a:r>
                  <a:rPr lang="en-US" altLang="zh-CN" sz="2800" baseline="-250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10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均匀取</a:t>
                </a:r>
                <a:r>
                  <a:rPr lang="en-US" altLang="zh-CN" sz="28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n_alphas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lang="en-US" altLang="zh-CN" sz="2800" dirty="0" err="1" smtClean="0">
                    <a:solidFill>
                      <a:srgbClr val="09405E"/>
                    </a:solidFill>
                  </a:rPr>
                  <a:t>logspace</a:t>
                </a:r>
                <a:r>
                  <a:rPr lang="en-US" altLang="zh-CN" sz="2800" dirty="0" smtClean="0">
                    <a:solidFill>
                      <a:srgbClr val="09405E"/>
                    </a:solidFill>
                  </a:rPr>
                  <a:t>(np.log10(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zh-CN" sz="2800" dirty="0" smtClean="0">
                    <a:solidFill>
                      <a:srgbClr val="09405E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9405E"/>
                    </a:solidFill>
                  </a:rPr>
                  <a:t>* eps), np.log10(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09405E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9405E"/>
                    </a:solidFill>
                  </a:rPr>
                  <a:t>) 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spcBef>
                    <a:spcPts val="600"/>
                  </a:spcBef>
                  <a:buClr>
                    <a:srgbClr val="09405E"/>
                  </a:buClr>
                  <a:buFont typeface="Arial" pitchFamily="34" charset="0"/>
                  <a:buChar char="•"/>
                </a:pP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2.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同</a:t>
                </a:r>
                <a:r>
                  <a:rPr lang="en-US" altLang="zh-CN" sz="2800" dirty="0" err="1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RidgeCV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一样，人为设定</a:t>
                </a:r>
                <a:r>
                  <a:rPr lang="pl-PL" altLang="zh-CN" sz="2800" dirty="0" err="1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alphas</a:t>
                </a:r>
                <a:endParaRPr lang="pl-PL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spcBef>
                    <a:spcPts val="600"/>
                  </a:spcBef>
                  <a:buClr>
                    <a:srgbClr val="09405E"/>
                  </a:buClr>
                  <a:buFont typeface="Arial" pitchFamily="34" charset="0"/>
                  <a:buChar char="•"/>
                </a:pP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cv</a:t>
                </a:r>
                <a:r>
                  <a:rPr lang="en-US" altLang="zh-CN" sz="280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800" i="1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交叉校验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划分策略</a:t>
                </a:r>
                <a:r>
                  <a:rPr kumimoji="1"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。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默认是</a:t>
                </a:r>
                <a:r>
                  <a:rPr lang="en-US" altLang="zh-CN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None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表示采用</a:t>
                </a:r>
                <a:r>
                  <a:rPr lang="en-US" altLang="zh-CN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lang="zh-CN" altLang="en-US" sz="2800" dirty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折交叉</a:t>
                </a:r>
                <a:r>
                  <a:rPr lang="zh-CN" altLang="en-US" sz="2800" dirty="0" smtClean="0">
                    <a:solidFill>
                      <a:srgbClr val="09405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</a:t>
                </a:r>
                <a:endParaRPr lang="en-US" altLang="zh-CN" sz="2800" dirty="0">
                  <a:solidFill>
                    <a:srgbClr val="09405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6" y="3338273"/>
                <a:ext cx="11220587" cy="3262432"/>
              </a:xfrm>
              <a:prstGeom prst="rect">
                <a:avLst/>
              </a:prstGeom>
              <a:blipFill rotWithShape="0">
                <a:blip r:embed="rId2"/>
                <a:stretch>
                  <a:fillRect l="-1086" t="-2056" r="-543" b="-4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57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2514600" y="-11795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27" name="文本框 9"/>
          <p:cNvSpPr txBox="1">
            <a:spLocks noChangeArrowheads="1"/>
          </p:cNvSpPr>
          <p:nvPr/>
        </p:nvSpPr>
        <p:spPr bwMode="auto">
          <a:xfrm>
            <a:off x="1713666" y="3044280"/>
            <a:ext cx="22733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sp>
        <p:nvSpPr>
          <p:cNvPr id="26632" name="等腰三角形 17"/>
          <p:cNvSpPr>
            <a:spLocks noChangeArrowheads="1"/>
          </p:cNvSpPr>
          <p:nvPr/>
        </p:nvSpPr>
        <p:spPr bwMode="auto">
          <a:xfrm rot="5400000">
            <a:off x="5968206" y="3250407"/>
            <a:ext cx="574675" cy="357188"/>
          </a:xfrm>
          <a:prstGeom prst="triangle">
            <a:avLst>
              <a:gd name="adj" fmla="val 50000"/>
            </a:avLst>
          </a:prstGeom>
          <a:solidFill>
            <a:srgbClr val="0940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7"/>
          <p:cNvSpPr txBox="1">
            <a:spLocks noChangeArrowheads="1"/>
          </p:cNvSpPr>
          <p:nvPr/>
        </p:nvSpPr>
        <p:spPr bwMode="auto">
          <a:xfrm>
            <a:off x="6434138" y="115353"/>
            <a:ext cx="5653805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回归任务简介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回归模型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回归任务的损失函数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线性回归模型的正则项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线性回归的的优化</a:t>
            </a:r>
            <a:r>
              <a:rPr kumimoji="1" lang="zh-CN" altLang="en-US" sz="24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kumimoji="1" lang="en-US" altLang="zh-CN" sz="24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回归任务的模型性能评价</a:t>
            </a:r>
            <a:endParaRPr kumimoji="1" lang="en-US" altLang="zh-CN" sz="2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线性回归案例分析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案例：广告费用与产品销量</a:t>
            </a:r>
            <a:endParaRPr kumimoji="1" lang="en-US" altLang="zh-CN" sz="2400" dirty="0" smtClean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dirty="0" smtClean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案例：共享单车骑行量预测</a:t>
            </a:r>
            <a:endParaRPr kumimoji="1" lang="en-US" altLang="zh-CN" sz="24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1471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广告费用与产品销量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5696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数据分析：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个样本，没有缺失值，看不出来有噪声数据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 每个样本有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个数值</a:t>
            </a:r>
            <a:r>
              <a:rPr kumimoji="1" lang="zh-CN" altLang="en-US" dirty="0"/>
              <a:t>型特征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TV, radio, newspaper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标签：产品销量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特征与特征之间的相关性不太高，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特征工程：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特征均为数值型特征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0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40855</TotalTime>
  <Pages>0</Pages>
  <Words>7028</Words>
  <Characters>0</Characters>
  <Application>Microsoft Macintosh PowerPoint</Application>
  <DocSecurity>0</DocSecurity>
  <PresentationFormat>宽屏</PresentationFormat>
  <Lines>0</Lines>
  <Paragraphs>1289</Paragraphs>
  <Slides>110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32" baseType="lpstr">
      <vt:lpstr>Arial Unicode MS</vt:lpstr>
      <vt:lpstr>Calibri</vt:lpstr>
      <vt:lpstr>Calibri Light</vt:lpstr>
      <vt:lpstr>Cambria Math</vt:lpstr>
      <vt:lpstr>Euclid Math One</vt:lpstr>
      <vt:lpstr>Helvetica</vt:lpstr>
      <vt:lpstr>Helvetica Light</vt:lpstr>
      <vt:lpstr>Microsoft YaHei</vt:lpstr>
      <vt:lpstr>MS PGothic</vt:lpstr>
      <vt:lpstr>SimHei</vt:lpstr>
      <vt:lpstr>Times New Roman</vt:lpstr>
      <vt:lpstr>Wingdings</vt:lpstr>
      <vt:lpstr>等线</vt:lpstr>
      <vt:lpstr>黑体</vt:lpstr>
      <vt:lpstr>宋体</vt:lpstr>
      <vt:lpstr>微软雅黑</vt:lpstr>
      <vt:lpstr>新細明體</vt:lpstr>
      <vt:lpstr>Arial</vt:lpstr>
      <vt:lpstr>3_Office 主题</vt:lpstr>
      <vt:lpstr>1_Office 主题</vt:lpstr>
      <vt:lpstr>Office 主题</vt:lpstr>
      <vt:lpstr>Equation</vt:lpstr>
      <vt:lpstr>PowerPoint 演示文稿</vt:lpstr>
      <vt:lpstr>PowerPoint 演示文稿</vt:lpstr>
      <vt:lpstr>回归</vt:lpstr>
      <vt:lpstr>例：产品销量预测</vt:lpstr>
      <vt:lpstr>线性回归</vt:lpstr>
      <vt:lpstr>数据分析</vt:lpstr>
      <vt:lpstr>PowerPoint 演示文稿</vt:lpstr>
      <vt:lpstr>线性回归</vt:lpstr>
      <vt:lpstr>损失函数</vt:lpstr>
      <vt:lpstr>L2损失函数的概率解释</vt:lpstr>
      <vt:lpstr>L2损失函数的概率解释</vt:lpstr>
      <vt:lpstr>L2损失函数的概率解释</vt:lpstr>
      <vt:lpstr>负log似然损失</vt:lpstr>
      <vt:lpstr>残差分布</vt:lpstr>
      <vt:lpstr>胡伯（Huber）损失函数</vt:lpstr>
      <vt:lpstr>PowerPoint 演示文稿</vt:lpstr>
      <vt:lpstr>采用Huber损失的回归模型： HuberRegressor </vt:lpstr>
      <vt:lpstr>采用Huber损失的回归模型： SGDRegressor </vt:lpstr>
      <vt:lpstr>思考题</vt:lpstr>
      <vt:lpstr>PowerPoint 演示文稿</vt:lpstr>
      <vt:lpstr>线性回归</vt:lpstr>
      <vt:lpstr>正则项</vt:lpstr>
      <vt:lpstr>线性回归中常用正则函数</vt:lpstr>
      <vt:lpstr>无正则：最小二乘</vt:lpstr>
      <vt:lpstr>LinearRegression</vt:lpstr>
      <vt:lpstr>LinearRegression</vt:lpstr>
      <vt:lpstr>岭回归：L2正则的线性回归</vt:lpstr>
      <vt:lpstr>岭回归</vt:lpstr>
      <vt:lpstr>岭回归</vt:lpstr>
      <vt:lpstr>PowerPoint 演示文稿</vt:lpstr>
      <vt:lpstr>特征缩放</vt:lpstr>
      <vt:lpstr>sklearn中的岭回归：Ridge</vt:lpstr>
      <vt:lpstr>Lasso：L1正则的线性回归</vt:lpstr>
      <vt:lpstr>Lasso</vt:lpstr>
      <vt:lpstr>Lasso</vt:lpstr>
      <vt:lpstr>PowerPoint 演示文稿</vt:lpstr>
      <vt:lpstr>sklearn中的Lasso：Lasso</vt:lpstr>
      <vt:lpstr>弹性网络：L1正则 + L2正则</vt:lpstr>
      <vt:lpstr>PowerPoint 演示文稿</vt:lpstr>
      <vt:lpstr>目标函数最优值</vt:lpstr>
      <vt:lpstr>最小二乘的解析求解：正规方程组</vt:lpstr>
      <vt:lpstr>OLS的最优解： SVD</vt:lpstr>
      <vt:lpstr>OLS的最优解： SVD</vt:lpstr>
      <vt:lpstr>OLS的最优解： SVD</vt:lpstr>
      <vt:lpstr>岭回归的最优解： SVD</vt:lpstr>
      <vt:lpstr>岭回归的最优解： SVD</vt:lpstr>
      <vt:lpstr>岭回归：权重衰减</vt:lpstr>
      <vt:lpstr>Lasso的无法求得解析解</vt:lpstr>
      <vt:lpstr>PowerPoint 演示文稿</vt:lpstr>
      <vt:lpstr>梯度下降</vt:lpstr>
      <vt:lpstr>Recall：梯度下降法</vt:lpstr>
      <vt:lpstr>最小二乘</vt:lpstr>
      <vt:lpstr>损失函数对梯度的影响</vt:lpstr>
      <vt:lpstr>岭回归</vt:lpstr>
      <vt:lpstr>梯度下降的高阶话题</vt:lpstr>
      <vt:lpstr>例：小批处理梯度下降</vt:lpstr>
      <vt:lpstr>梯度下降</vt:lpstr>
      <vt:lpstr>物理世界中 ……</vt:lpstr>
      <vt:lpstr>回忆：朴素梯度下降</vt:lpstr>
      <vt:lpstr>移动方向：动量法</vt:lpstr>
      <vt:lpstr>动量法</vt:lpstr>
      <vt:lpstr>动量法</vt:lpstr>
      <vt:lpstr>Nesterov动量法</vt:lpstr>
      <vt:lpstr>动量法比较</vt:lpstr>
      <vt:lpstr>动量法比较</vt:lpstr>
      <vt:lpstr>学习率</vt:lpstr>
      <vt:lpstr>特征去量纲</vt:lpstr>
      <vt:lpstr>自适应学习率</vt:lpstr>
      <vt:lpstr>RMSProp</vt:lpstr>
      <vt:lpstr>Adam</vt:lpstr>
      <vt:lpstr>回忆：Ridge</vt:lpstr>
      <vt:lpstr>回忆：Ridge</vt:lpstr>
      <vt:lpstr>随机梯度下降回归：SGDRegressor</vt:lpstr>
      <vt:lpstr>随机梯度下降回归：SGDRegressor</vt:lpstr>
      <vt:lpstr>PowerPoint 演示文稿</vt:lpstr>
      <vt:lpstr>次梯度法</vt:lpstr>
      <vt:lpstr>次梯度法</vt:lpstr>
      <vt:lpstr>次梯度法</vt:lpstr>
      <vt:lpstr>次梯度法</vt:lpstr>
      <vt:lpstr>坐标轴下降法</vt:lpstr>
      <vt:lpstr>Lasso的坐标轴下降法求解 </vt:lpstr>
      <vt:lpstr>Lasso的坐标轴下降法求解 </vt:lpstr>
      <vt:lpstr>Lasso的坐标轴下降法求解</vt:lpstr>
      <vt:lpstr>回忆Lasso</vt:lpstr>
      <vt:lpstr>正则小结</vt:lpstr>
      <vt:lpstr>L2正则 vs. L1正则</vt:lpstr>
      <vt:lpstr>PowerPoint 演示文稿</vt:lpstr>
      <vt:lpstr>回归模型的评价指标</vt:lpstr>
      <vt:lpstr>回归模型的评价指标</vt:lpstr>
      <vt:lpstr>sklearn中的评价模型性能的方式</vt:lpstr>
      <vt:lpstr>sklearn.metrics</vt:lpstr>
      <vt:lpstr>Scikit-Learn中的Scoring参数</vt:lpstr>
      <vt:lpstr>线性回归模型的超参数调优</vt:lpstr>
      <vt:lpstr>特殊的交叉验证：留一交叉验证</vt:lpstr>
      <vt:lpstr>BIC/AIC</vt:lpstr>
      <vt:lpstr>RidgeCV</vt:lpstr>
      <vt:lpstr>LassoCV</vt:lpstr>
      <vt:lpstr>PowerPoint 演示文稿</vt:lpstr>
      <vt:lpstr>广告费用与产品销量</vt:lpstr>
      <vt:lpstr>广告费用与产品销量</vt:lpstr>
      <vt:lpstr>广告费用与产品销量</vt:lpstr>
      <vt:lpstr>广告费用与产品销量</vt:lpstr>
      <vt:lpstr>广告费用与产品销量</vt:lpstr>
      <vt:lpstr>PowerPoint 演示文稿</vt:lpstr>
      <vt:lpstr>共享单车骑行量预测</vt:lpstr>
      <vt:lpstr>共享单车骑行量预测</vt:lpstr>
      <vt:lpstr>共享单车骑行量预测</vt:lpstr>
      <vt:lpstr>共享单车骑行量预测</vt:lpstr>
      <vt:lpstr>共享单车骑行量预测</vt:lpstr>
      <vt:lpstr>本章总结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qing</cp:lastModifiedBy>
  <cp:revision>571</cp:revision>
  <cp:lastPrinted>2019-11-26T01:42:27Z</cp:lastPrinted>
  <dcterms:created xsi:type="dcterms:W3CDTF">2014-06-29T11:45:14Z</dcterms:created>
  <dcterms:modified xsi:type="dcterms:W3CDTF">2023-10-24T06:54:06Z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